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6" r:id="rId5"/>
    <p:sldId id="257" r:id="rId6"/>
    <p:sldId id="263" r:id="rId7"/>
    <p:sldId id="258" r:id="rId8"/>
    <p:sldId id="265" r:id="rId9"/>
    <p:sldId id="264" r:id="rId10"/>
    <p:sldId id="259" r:id="rId11"/>
    <p:sldId id="268" r:id="rId12"/>
    <p:sldId id="267" r:id="rId13"/>
    <p:sldId id="261" r:id="rId14"/>
    <p:sldId id="266" r:id="rId15"/>
    <p:sldId id="262" r:id="rId1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1716" autoAdjust="0"/>
  </p:normalViewPr>
  <p:slideViewPr>
    <p:cSldViewPr snapToGrid="0">
      <p:cViewPr varScale="1">
        <p:scale>
          <a:sx n="27" d="100"/>
          <a:sy n="27" d="100"/>
        </p:scale>
        <p:origin x="21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tte Rabæk Poulsen" userId="ce1e3bd3-d281-4d37-808a-f188cd6b46b3" providerId="ADAL" clId="{5EB80DC1-59C0-4D62-BE93-77EAA9954F86}"/>
    <pc:docChg chg="modSld">
      <pc:chgData name="Mette Rabæk Poulsen" userId="ce1e3bd3-d281-4d37-808a-f188cd6b46b3" providerId="ADAL" clId="{5EB80DC1-59C0-4D62-BE93-77EAA9954F86}" dt="2024-05-16T08:59:00.635" v="1207" actId="20577"/>
      <pc:docMkLst>
        <pc:docMk/>
      </pc:docMkLst>
      <pc:sldChg chg="modNotesTx">
        <pc:chgData name="Mette Rabæk Poulsen" userId="ce1e3bd3-d281-4d37-808a-f188cd6b46b3" providerId="ADAL" clId="{5EB80DC1-59C0-4D62-BE93-77EAA9954F86}" dt="2024-05-16T08:52:22.304" v="80" actId="20577"/>
        <pc:sldMkLst>
          <pc:docMk/>
          <pc:sldMk cId="1244148288" sldId="257"/>
        </pc:sldMkLst>
      </pc:sldChg>
      <pc:sldChg chg="modNotesTx">
        <pc:chgData name="Mette Rabæk Poulsen" userId="ce1e3bd3-d281-4d37-808a-f188cd6b46b3" providerId="ADAL" clId="{5EB80DC1-59C0-4D62-BE93-77EAA9954F86}" dt="2024-05-16T08:55:53.060" v="830" actId="20577"/>
        <pc:sldMkLst>
          <pc:docMk/>
          <pc:sldMk cId="460975391" sldId="258"/>
        </pc:sldMkLst>
      </pc:sldChg>
      <pc:sldChg chg="modNotesTx">
        <pc:chgData name="Mette Rabæk Poulsen" userId="ce1e3bd3-d281-4d37-808a-f188cd6b46b3" providerId="ADAL" clId="{5EB80DC1-59C0-4D62-BE93-77EAA9954F86}" dt="2024-05-16T08:56:33.295" v="994" actId="6549"/>
        <pc:sldMkLst>
          <pc:docMk/>
          <pc:sldMk cId="1605097898" sldId="259"/>
        </pc:sldMkLst>
      </pc:sldChg>
      <pc:sldChg chg="modNotesTx">
        <pc:chgData name="Mette Rabæk Poulsen" userId="ce1e3bd3-d281-4d37-808a-f188cd6b46b3" providerId="ADAL" clId="{5EB80DC1-59C0-4D62-BE93-77EAA9954F86}" dt="2024-05-16T08:58:19.993" v="1126" actId="20577"/>
        <pc:sldMkLst>
          <pc:docMk/>
          <pc:sldMk cId="1749632829" sldId="261"/>
        </pc:sldMkLst>
      </pc:sldChg>
      <pc:sldChg chg="modNotesTx">
        <pc:chgData name="Mette Rabæk Poulsen" userId="ce1e3bd3-d281-4d37-808a-f188cd6b46b3" providerId="ADAL" clId="{5EB80DC1-59C0-4D62-BE93-77EAA9954F86}" dt="2024-05-16T08:59:00.635" v="1207" actId="20577"/>
        <pc:sldMkLst>
          <pc:docMk/>
          <pc:sldMk cId="2921981257" sldId="262"/>
        </pc:sldMkLst>
      </pc:sldChg>
      <pc:sldChg chg="modNotesTx">
        <pc:chgData name="Mette Rabæk Poulsen" userId="ce1e3bd3-d281-4d37-808a-f188cd6b46b3" providerId="ADAL" clId="{5EB80DC1-59C0-4D62-BE93-77EAA9954F86}" dt="2024-05-16T08:55:37.639" v="821" actId="20577"/>
        <pc:sldMkLst>
          <pc:docMk/>
          <pc:sldMk cId="2787354748" sldId="263"/>
        </pc:sldMkLst>
      </pc:sldChg>
      <pc:sldChg chg="modNotesTx">
        <pc:chgData name="Mette Rabæk Poulsen" userId="ce1e3bd3-d281-4d37-808a-f188cd6b46b3" providerId="ADAL" clId="{5EB80DC1-59C0-4D62-BE93-77EAA9954F86}" dt="2024-05-16T08:56:23.162" v="985" actId="20577"/>
        <pc:sldMkLst>
          <pc:docMk/>
          <pc:sldMk cId="916246076" sldId="264"/>
        </pc:sldMkLst>
      </pc:sldChg>
      <pc:sldChg chg="modNotesTx">
        <pc:chgData name="Mette Rabæk Poulsen" userId="ce1e3bd3-d281-4d37-808a-f188cd6b46b3" providerId="ADAL" clId="{5EB80DC1-59C0-4D62-BE93-77EAA9954F86}" dt="2024-05-16T08:56:04.033" v="904" actId="20577"/>
        <pc:sldMkLst>
          <pc:docMk/>
          <pc:sldMk cId="1521143953" sldId="265"/>
        </pc:sldMkLst>
      </pc:sldChg>
      <pc:sldChg chg="modNotesTx">
        <pc:chgData name="Mette Rabæk Poulsen" userId="ce1e3bd3-d281-4d37-808a-f188cd6b46b3" providerId="ADAL" clId="{5EB80DC1-59C0-4D62-BE93-77EAA9954F86}" dt="2024-05-16T08:58:37.160" v="1134" actId="20577"/>
        <pc:sldMkLst>
          <pc:docMk/>
          <pc:sldMk cId="1278944657" sldId="266"/>
        </pc:sldMkLst>
      </pc:sldChg>
      <pc:sldChg chg="modNotesTx">
        <pc:chgData name="Mette Rabæk Poulsen" userId="ce1e3bd3-d281-4d37-808a-f188cd6b46b3" providerId="ADAL" clId="{5EB80DC1-59C0-4D62-BE93-77EAA9954F86}" dt="2024-05-16T08:58:01.200" v="1114" actId="20577"/>
        <pc:sldMkLst>
          <pc:docMk/>
          <pc:sldMk cId="1538812743" sldId="267"/>
        </pc:sldMkLst>
      </pc:sldChg>
      <pc:sldChg chg="modNotesTx">
        <pc:chgData name="Mette Rabæk Poulsen" userId="ce1e3bd3-d281-4d37-808a-f188cd6b46b3" providerId="ADAL" clId="{5EB80DC1-59C0-4D62-BE93-77EAA9954F86}" dt="2024-05-16T08:56:58.415" v="1026" actId="6549"/>
        <pc:sldMkLst>
          <pc:docMk/>
          <pc:sldMk cId="724829740"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8201A-3F80-4BC1-8AFF-690BC092DF74}" type="datetimeFigureOut">
              <a:rPr lang="da-DK" smtClean="0"/>
              <a:t>16-05-2024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A1B6C-855C-48B3-A991-BAB8F934C07F}" type="slidenum">
              <a:rPr lang="da-DK" smtClean="0"/>
              <a:t>‹nr.›</a:t>
            </a:fld>
            <a:endParaRPr lang="da-DK"/>
          </a:p>
        </p:txBody>
      </p:sp>
    </p:spTree>
    <p:extLst>
      <p:ext uri="{BB962C8B-B14F-4D97-AF65-F5344CB8AC3E}">
        <p14:creationId xmlns:p14="http://schemas.microsoft.com/office/powerpoint/2010/main" val="189943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2</a:t>
            </a:fld>
            <a:endParaRPr lang="da-DK"/>
          </a:p>
        </p:txBody>
      </p:sp>
    </p:spTree>
    <p:extLst>
      <p:ext uri="{BB962C8B-B14F-4D97-AF65-F5344CB8AC3E}">
        <p14:creationId xmlns:p14="http://schemas.microsoft.com/office/powerpoint/2010/main" val="235385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11</a:t>
            </a:fld>
            <a:endParaRPr lang="da-DK"/>
          </a:p>
        </p:txBody>
      </p:sp>
    </p:spTree>
    <p:extLst>
      <p:ext uri="{BB962C8B-B14F-4D97-AF65-F5344CB8AC3E}">
        <p14:creationId xmlns:p14="http://schemas.microsoft.com/office/powerpoint/2010/main" val="287819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Send en mail til orla@mkb.aarhus.dk, hvis I </a:t>
            </a:r>
            <a:r>
              <a:rPr lang="da-DK"/>
              <a:t>har spørgsmål. </a:t>
            </a:r>
          </a:p>
        </p:txBody>
      </p:sp>
      <p:sp>
        <p:nvSpPr>
          <p:cNvPr id="4" name="Pladsholder til slidenummer 3"/>
          <p:cNvSpPr>
            <a:spLocks noGrp="1"/>
          </p:cNvSpPr>
          <p:nvPr>
            <p:ph type="sldNum" sz="quarter" idx="5"/>
          </p:nvPr>
        </p:nvSpPr>
        <p:spPr/>
        <p:txBody>
          <a:bodyPr/>
          <a:lstStyle/>
          <a:p>
            <a:fld id="{A7EA1B6C-855C-48B3-A991-BAB8F934C07F}" type="slidenum">
              <a:rPr lang="da-DK" smtClean="0"/>
              <a:t>12</a:t>
            </a:fld>
            <a:endParaRPr lang="da-DK"/>
          </a:p>
        </p:txBody>
      </p:sp>
    </p:spTree>
    <p:extLst>
      <p:ext uri="{BB962C8B-B14F-4D97-AF65-F5344CB8AC3E}">
        <p14:creationId xmlns:p14="http://schemas.microsoft.com/office/powerpoint/2010/main" val="181556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Orlaprisen afvikles (4. år i træk) af Aarhus Bibliotekerne i samarbejde med </a:t>
            </a:r>
            <a:r>
              <a:rPr lang="da-DK" dirty="0" err="1"/>
              <a:t>eReolen</a:t>
            </a:r>
            <a:r>
              <a:rPr lang="da-DK" dirty="0"/>
              <a:t> GO. Prisen er støttet af Slots- og Kulturstyrelsen – og vi har i øvrigt et godt samarbejde med Boghandlerforeningen.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a:lnSpc>
                <a:spcPct val="107000"/>
              </a:lnSpc>
              <a:spcAft>
                <a:spcPts val="800"/>
              </a:spcAft>
            </a:pPr>
            <a:r>
              <a:rPr lang="da-DK" sz="1200" kern="100" dirty="0">
                <a:effectLst/>
                <a:latin typeface="+mn-lt"/>
                <a:ea typeface="Calibri" panose="020F0502020204030204" pitchFamily="34" charset="0"/>
                <a:cs typeface="Times New Roman" panose="02020603050405020304" pitchFamily="18" charset="0"/>
              </a:rPr>
              <a:t>Vi er en forholdsvis lille projektgruppe fra biblioteket, der består af Mette Rabæk, som er projektleder, Jette Greibe Holmgaard, der holder styr på alle de indstillede bøger, og Louise Mellerup Andersen, som er projektkoordinator. Og så har vi et tæt og meget vigtigt samarbejde med stærke kræfter fra </a:t>
            </a:r>
            <a:r>
              <a:rPr lang="da-DK" sz="1200" kern="100" dirty="0" err="1">
                <a:effectLst/>
                <a:latin typeface="+mn-lt"/>
                <a:ea typeface="Calibri" panose="020F0502020204030204" pitchFamily="34" charset="0"/>
                <a:cs typeface="Times New Roman" panose="02020603050405020304" pitchFamily="18" charset="0"/>
              </a:rPr>
              <a:t>eReolenGO</a:t>
            </a:r>
            <a:r>
              <a:rPr lang="da-DK" sz="1200" kern="100" dirty="0">
                <a:effectLst/>
                <a:latin typeface="+mn-lt"/>
                <a:ea typeface="Calibri" panose="020F0502020204030204" pitchFamily="34" charset="0"/>
                <a:cs typeface="Times New Roman" panose="02020603050405020304" pitchFamily="18" charset="0"/>
              </a:rPr>
              <a:t>. Her sidder Anne Helmig, Rolf </a:t>
            </a:r>
            <a:r>
              <a:rPr lang="da-DK" sz="1200" kern="100" dirty="0" err="1">
                <a:effectLst/>
                <a:latin typeface="+mn-lt"/>
                <a:ea typeface="Calibri" panose="020F0502020204030204" pitchFamily="34" charset="0"/>
                <a:cs typeface="Times New Roman" panose="02020603050405020304" pitchFamily="18" charset="0"/>
              </a:rPr>
              <a:t>Thorbøl</a:t>
            </a:r>
            <a:r>
              <a:rPr lang="da-DK" sz="1200" kern="100" dirty="0">
                <a:effectLst/>
                <a:latin typeface="+mn-lt"/>
                <a:ea typeface="Calibri" panose="020F0502020204030204" pitchFamily="34" charset="0"/>
                <a:cs typeface="Times New Roman" panose="02020603050405020304" pitchFamily="18" charset="0"/>
              </a:rPr>
              <a:t>, Lærke Toftdahl og Niclas Vindberg Bohnsen og sørger for al digital formidling på Orlaprisen.dk og opdatering og afvikling af afstemningsmodulet, og det er også dem, der producerer Orlaprisens nomineringsvideoer og teasers til afstemning og show. </a:t>
            </a:r>
          </a:p>
          <a:p>
            <a:endParaRPr lang="da-DK" sz="1200" dirty="0">
              <a:latin typeface="+mn-lt"/>
            </a:endParaRPr>
          </a:p>
          <a:p>
            <a:r>
              <a:rPr lang="da-DK" sz="1200" dirty="0">
                <a:latin typeface="+mn-lt"/>
              </a:rPr>
              <a:t>Orlaprisen er børnenes egen bogpris: børn kan indstille bøger, børn anbefaler/anmelder bøger, børn sidder i juryen og selvfølgelig børn, der stemmer. Vi tager det meget alvorligt at børn er med i alle aspekter af prisen. </a:t>
            </a:r>
          </a:p>
          <a:p>
            <a:endParaRPr lang="da-DK" sz="1200" dirty="0">
              <a:latin typeface="+mn-lt"/>
            </a:endParaRPr>
          </a:p>
          <a:p>
            <a:r>
              <a:rPr lang="da-DK" sz="1200" dirty="0">
                <a:latin typeface="+mn-lt"/>
              </a:rPr>
              <a:t>Da Orlaprisen er landsdækkende, har vi involveret mange børn i hele landet som Orla-ambassadører for at sikre, at prisen når ud i hver en krog af Danmark. Det er læseklubber og skoleklasser, der er Orla-ambassadører, og deres opgaver er at læse mange af de indstillede bøger, de anbefaler på Orlaprisen.dk, laver udstillinger på bibliotek/PLC, giver bud på årets kategorier og nominerede, repræsentanter fra ambassadørerne er jury og endelig er en del af ambassadørerne gæster til prisuddelingen. I år har vi 360 ambassadører. </a:t>
            </a:r>
          </a:p>
          <a:p>
            <a:endParaRPr lang="da-DK" sz="1200" dirty="0">
              <a:latin typeface="+mn-lt"/>
            </a:endParaRPr>
          </a:p>
          <a:p>
            <a:r>
              <a:rPr lang="da-DK" sz="1200" dirty="0">
                <a:latin typeface="+mn-lt"/>
              </a:rPr>
              <a:t>Info om Orlaprisen finder I på orlaprisen.dk (underside på </a:t>
            </a:r>
            <a:r>
              <a:rPr lang="da-DK" sz="1200" dirty="0" err="1">
                <a:latin typeface="+mn-lt"/>
              </a:rPr>
              <a:t>eReolen</a:t>
            </a:r>
            <a:r>
              <a:rPr lang="da-DK" sz="1200" dirty="0">
                <a:latin typeface="+mn-lt"/>
              </a:rPr>
              <a:t> GO) og på Facebook og LinkedIn, hvor I kan følge Orlaprisen for nyheder. På Læsesporet ligger også information om Orlaprisens tidsplan.</a:t>
            </a:r>
          </a:p>
          <a:p>
            <a:endParaRPr lang="da-DK" sz="1200" dirty="0">
              <a:latin typeface="+mn-lt"/>
            </a:endParaRPr>
          </a:p>
          <a:p>
            <a:r>
              <a:rPr lang="da-DK" dirty="0"/>
              <a:t>Både forlag, forfattere og børn kan indstille bøger til prisen. Orlaprisen uddeles i fem forskellige kategorier, som stadig er ukendte. Orla-ambassadører er med til at beslutte årets kategorier. Der bliver 3 indstillede bøger i hver af de 5 kategorier. </a:t>
            </a:r>
          </a:p>
          <a:p>
            <a:endParaRPr lang="da-DK" dirty="0"/>
          </a:p>
          <a:p>
            <a:r>
              <a:rPr lang="da-DK" dirty="0"/>
              <a:t>Vinderne får overrakt præmien (10.000 kroner + en statuette) til et stort prisuddelingsshow i forbindelse med Albus børnelitteraturfestival på Dokk1. I år er det d. 22. november.</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3</a:t>
            </a:fld>
            <a:endParaRPr lang="da-DK"/>
          </a:p>
        </p:txBody>
      </p:sp>
    </p:spTree>
    <p:extLst>
      <p:ext uri="{BB962C8B-B14F-4D97-AF65-F5344CB8AC3E}">
        <p14:creationId xmlns:p14="http://schemas.microsoft.com/office/powerpoint/2010/main" val="287377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cs typeface="Calibri"/>
            </a:endParaRPr>
          </a:p>
        </p:txBody>
      </p:sp>
      <p:sp>
        <p:nvSpPr>
          <p:cNvPr id="4" name="Slide Number Placeholder 3"/>
          <p:cNvSpPr>
            <a:spLocks noGrp="1"/>
          </p:cNvSpPr>
          <p:nvPr>
            <p:ph type="sldNum" sz="quarter" idx="5"/>
          </p:nvPr>
        </p:nvSpPr>
        <p:spPr/>
        <p:txBody>
          <a:bodyPr/>
          <a:lstStyle/>
          <a:p>
            <a:fld id="{A7EA1B6C-855C-48B3-A991-BAB8F934C07F}" type="slidenum">
              <a:rPr lang="da-DK" smtClean="0"/>
              <a:t>4</a:t>
            </a:fld>
            <a:endParaRPr lang="da-DK"/>
          </a:p>
        </p:txBody>
      </p:sp>
    </p:spTree>
    <p:extLst>
      <p:ext uri="{BB962C8B-B14F-4D97-AF65-F5344CB8AC3E}">
        <p14:creationId xmlns:p14="http://schemas.microsoft.com/office/powerpoint/2010/main" val="166824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r>
              <a:rPr lang="da-DK" dirty="0"/>
              <a:t>Det er vigtigt, I tjekker grundigt, om bøgerne opfylder kriterierne, for vi kan desværre ikke påtage os at sende dem tilbage, der ikke er egnede. Overvej også nøje, hvilke bøger der egner sig bedst som </a:t>
            </a:r>
            <a:r>
              <a:rPr lang="da-DK" dirty="0" err="1"/>
              <a:t>Orlaprisbøger</a:t>
            </a:r>
            <a:r>
              <a:rPr lang="da-DK" dirty="0"/>
              <a:t>. En god </a:t>
            </a:r>
            <a:r>
              <a:rPr lang="da-DK" dirty="0" err="1"/>
              <a:t>Orlaprisbog</a:t>
            </a:r>
            <a:r>
              <a:rPr lang="da-DK" dirty="0"/>
              <a:t> har en bred appel til mange forskellige børn. Meget snævre emner egner sig ikke, så det må I gerne have i baghovedet. </a:t>
            </a:r>
          </a:p>
          <a:p>
            <a:pPr marL="0" indent="0">
              <a:buFont typeface="Arial" panose="020B0604020202020204" pitchFamily="34" charset="0"/>
              <a:buNone/>
            </a:pPr>
            <a:endParaRPr lang="da-DK" dirty="0"/>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5</a:t>
            </a:fld>
            <a:endParaRPr lang="da-DK"/>
          </a:p>
        </p:txBody>
      </p:sp>
    </p:spTree>
    <p:extLst>
      <p:ext uri="{BB962C8B-B14F-4D97-AF65-F5344CB8AC3E}">
        <p14:creationId xmlns:p14="http://schemas.microsoft.com/office/powerpoint/2010/main" val="176093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Bogen må ikke tidligere have vundet en Orlapris, men den må gerne have været nomineret året inden. Det kan tage tid inden en titel bliver indkøbt på bibliotekerne og børnene får øjnene op for den, derfor har vi også valgt en </a:t>
            </a:r>
            <a:r>
              <a:rPr lang="da-DK" dirty="0" err="1"/>
              <a:t>to-årig</a:t>
            </a:r>
            <a:r>
              <a:rPr lang="da-DK" dirty="0"/>
              <a:t> periode i kriterierne. En nominering betyder ekstra opmærksomhed på en titel, derfor kan en nominering ét år godt resultere i en vinder næste år. </a:t>
            </a:r>
          </a:p>
        </p:txBody>
      </p:sp>
      <p:sp>
        <p:nvSpPr>
          <p:cNvPr id="4" name="Pladsholder til slidenummer 3"/>
          <p:cNvSpPr>
            <a:spLocks noGrp="1"/>
          </p:cNvSpPr>
          <p:nvPr>
            <p:ph type="sldNum" sz="quarter" idx="5"/>
          </p:nvPr>
        </p:nvSpPr>
        <p:spPr/>
        <p:txBody>
          <a:bodyPr/>
          <a:lstStyle/>
          <a:p>
            <a:fld id="{A7EA1B6C-855C-48B3-A991-BAB8F934C07F}" type="slidenum">
              <a:rPr lang="da-DK" smtClean="0"/>
              <a:t>6</a:t>
            </a:fld>
            <a:endParaRPr lang="da-DK"/>
          </a:p>
        </p:txBody>
      </p:sp>
    </p:spTree>
    <p:extLst>
      <p:ext uri="{BB962C8B-B14F-4D97-AF65-F5344CB8AC3E}">
        <p14:creationId xmlns:p14="http://schemas.microsoft.com/office/powerpoint/2010/main" val="417233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modtager bøger fra jer fra nu af og frem til d. 31. juli. Herefter har vi en måneds tid til at få det store forkromede overblik over de indstillede titler. </a:t>
            </a:r>
          </a:p>
          <a:p>
            <a:endParaRPr lang="da-DK" dirty="0"/>
          </a:p>
          <a:p>
            <a:r>
              <a:rPr lang="da-DK" dirty="0"/>
              <a:t>30. august holder vi jurymøde. </a:t>
            </a:r>
          </a:p>
          <a:p>
            <a:endParaRPr lang="da-DK" dirty="0"/>
          </a:p>
          <a:p>
            <a:r>
              <a:rPr lang="da-DK" dirty="0"/>
              <a:t>De nominerede bøger offentliggøres i ugen efter jurymødet, hvor I også får besked om en evt. nominering. Det er svært for både os og jer at holde PR-gryden i kog i en hel måned inden afstemningen, derfor bliver offentliggørelsen i begyndelsen af september blot en ”her er de nominerede.” Så går vi i gang med at producere nomineringsvideoer og grafik til både jer og bibliotekerne, så alle er klar til at give den gas i oktober måned, hvor afstemningen løber af stablen. September måned kan bibliotekerne også nå at købe ekstra eksemplarer af de nominerede, og ambassadørerne kan nå at læse og anmelde dem. </a:t>
            </a:r>
          </a:p>
          <a:p>
            <a:endParaRPr lang="da-DK" dirty="0"/>
          </a:p>
          <a:p>
            <a:endParaRPr lang="da-DK" dirty="0"/>
          </a:p>
          <a:p>
            <a:r>
              <a:rPr lang="da-DK" dirty="0"/>
              <a:t>Prisuddelingen på Dokk1 d. 22. november </a:t>
            </a:r>
            <a:r>
              <a:rPr lang="da-DK" dirty="0" err="1"/>
              <a:t>livestreames</a:t>
            </a:r>
            <a:r>
              <a:rPr lang="da-DK" dirty="0"/>
              <a:t> som sidste år. </a:t>
            </a:r>
          </a:p>
        </p:txBody>
      </p:sp>
      <p:sp>
        <p:nvSpPr>
          <p:cNvPr id="4" name="Pladsholder til slidenummer 3"/>
          <p:cNvSpPr>
            <a:spLocks noGrp="1"/>
          </p:cNvSpPr>
          <p:nvPr>
            <p:ph type="sldNum" sz="quarter" idx="5"/>
          </p:nvPr>
        </p:nvSpPr>
        <p:spPr/>
        <p:txBody>
          <a:bodyPr/>
          <a:lstStyle/>
          <a:p>
            <a:fld id="{A7EA1B6C-855C-48B3-A991-BAB8F934C07F}" type="slidenum">
              <a:rPr lang="da-DK" smtClean="0"/>
              <a:t>7</a:t>
            </a:fld>
            <a:endParaRPr lang="da-DK"/>
          </a:p>
        </p:txBody>
      </p:sp>
    </p:spTree>
    <p:extLst>
      <p:ext uri="{BB962C8B-B14F-4D97-AF65-F5344CB8AC3E}">
        <p14:creationId xmlns:p14="http://schemas.microsoft.com/office/powerpoint/2010/main" val="142456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Hvorfor skal jeres bøger være med i Orlaprisen? </a:t>
            </a:r>
          </a:p>
          <a:p>
            <a:r>
              <a:rPr lang="da-DK" dirty="0"/>
              <a:t>Her er et par af de gode historier, vi har fået fra forfattere, der tidligere har haft bøger nomineret til en Orlapris. </a:t>
            </a:r>
          </a:p>
          <a:p>
            <a:endParaRPr lang="da-DK" dirty="0"/>
          </a:p>
          <a:p>
            <a:r>
              <a:rPr lang="da-DK" dirty="0"/>
              <a:t>Som tidligere nævnt vandt ”De glemte vogtere” af Andreas Boeskov en Orlapris sidste år – andet </a:t>
            </a:r>
            <a:r>
              <a:rPr lang="da-DK" dirty="0" err="1"/>
              <a:t>nomineringsår</a:t>
            </a:r>
            <a:r>
              <a:rPr lang="da-DK" dirty="0"/>
              <a:t>. Som I kan se, var Andreas virkelig glad og rørt over prisen.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anden fin historie er fra Forlaget Brændpunkt, der i 2021 udgav </a:t>
            </a:r>
            <a:r>
              <a:rPr lang="da-DK" dirty="0" err="1"/>
              <a:t>ebogen</a:t>
            </a:r>
            <a:r>
              <a:rPr lang="da-DK" dirty="0"/>
              <a:t> ”Min kat er seriemorder”. Bogen blev ´opdaget´ at en af vores Orla-ambassadører, Gustav, der syntes den var helt vildt sjov. Det betød, at mange af de andre ambassadører læste den, og vupti blev den nomineret til en Orlapris, som den vandt. Forfatteren, Charlotte Berwald, har senere udtalt, at hun troede bogen var godt på vej til at blive et flop. Den fik en lidt lunken lektørudtalelse og et skuffende </a:t>
            </a:r>
            <a:r>
              <a:rPr lang="da-DK" dirty="0" err="1"/>
              <a:t>bibliotekssalg</a:t>
            </a:r>
            <a:r>
              <a:rPr lang="da-DK" dirty="0"/>
              <a:t>, men efter den vandt en Orlapris er bibliotekerne begyndt at indkøbe bogen i stor stil, og ungerne står i kø for at læse den. Miraklernes tid er ikke forbi.. (Charlotte B). </a:t>
            </a:r>
          </a:p>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r>
              <a:rPr lang="da-DK" dirty="0"/>
              <a:t>Sådan kan Orlaprisen være med til at promovere bøger, som voksne har dømt ude..</a:t>
            </a:r>
          </a:p>
          <a:p>
            <a:endParaRPr lang="da-DK" dirty="0"/>
          </a:p>
          <a:p>
            <a:endParaRPr lang="da-DK" dirty="0"/>
          </a:p>
          <a:p>
            <a:r>
              <a:rPr lang="da-DK" dirty="0"/>
              <a:t>Endelig har Emil Blichfeldt vendt vores fokus mod den markedsføringsmæssige del af Orlaprisen – at eksponeringen af de nominerede titler også øger salget og opmærksomheden på bogen generelt selvfølgelig. </a:t>
            </a:r>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8</a:t>
            </a:fld>
            <a:endParaRPr lang="da-DK"/>
          </a:p>
        </p:txBody>
      </p:sp>
    </p:spTree>
    <p:extLst>
      <p:ext uri="{BB962C8B-B14F-4D97-AF65-F5344CB8AC3E}">
        <p14:creationId xmlns:p14="http://schemas.microsoft.com/office/powerpoint/2010/main" val="4131461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jeres bog bliver nomineret, skal den helst være tilgængelig for alle børn i hele Danmark. Det vil vi sikre, ved at tilbyde frikøb til de nominerede titler på </a:t>
            </a:r>
            <a:r>
              <a:rPr lang="da-DK" dirty="0" err="1"/>
              <a:t>eReolen</a:t>
            </a:r>
            <a:r>
              <a:rPr lang="da-DK" dirty="0"/>
              <a:t> GO, der ikke ligger i abonnement (altså de bøger, der er blå titler i forvejen). Orlaprisens økonomi er begrænset, men vi kan tilbyde 1000 kroner for frikøb af </a:t>
            </a:r>
            <a:r>
              <a:rPr lang="da-DK" dirty="0" err="1"/>
              <a:t>ebogen</a:t>
            </a:r>
            <a:r>
              <a:rPr lang="da-DK" dirty="0"/>
              <a:t> og 1000 kroner for frikøb af lydbogen (hvis den findes) i afstemningsmåneden.  Det er IKKE et krav, men et tilbud I får, hvis jeres bog bliver nomineret.</a:t>
            </a:r>
          </a:p>
        </p:txBody>
      </p:sp>
      <p:sp>
        <p:nvSpPr>
          <p:cNvPr id="4" name="Pladsholder til slidenummer 3"/>
          <p:cNvSpPr>
            <a:spLocks noGrp="1"/>
          </p:cNvSpPr>
          <p:nvPr>
            <p:ph type="sldNum" sz="quarter" idx="5"/>
          </p:nvPr>
        </p:nvSpPr>
        <p:spPr/>
        <p:txBody>
          <a:bodyPr/>
          <a:lstStyle/>
          <a:p>
            <a:fld id="{A7EA1B6C-855C-48B3-A991-BAB8F934C07F}" type="slidenum">
              <a:rPr lang="da-DK" smtClean="0"/>
              <a:t>9</a:t>
            </a:fld>
            <a:endParaRPr lang="da-DK"/>
          </a:p>
        </p:txBody>
      </p:sp>
    </p:spTree>
    <p:extLst>
      <p:ext uri="{BB962C8B-B14F-4D97-AF65-F5344CB8AC3E}">
        <p14:creationId xmlns:p14="http://schemas.microsoft.com/office/powerpoint/2010/main" val="4055184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cs typeface="Calibri"/>
              </a:rPr>
              <a:t>Giv den gas med at promovere orlaprisen. Promover nomineringer, afstemningen og </a:t>
            </a:r>
            <a:r>
              <a:rPr lang="da-DK" noProof="0" dirty="0" err="1">
                <a:cs typeface="Calibri"/>
              </a:rPr>
              <a:t>livestream</a:t>
            </a:r>
            <a:r>
              <a:rPr lang="da-DK" noProof="0" dirty="0">
                <a:cs typeface="Calibri"/>
              </a:rPr>
              <a:t> på jeres sociale medier. Del meget gerne nomineringsvideoerne i oktober.</a:t>
            </a:r>
          </a:p>
          <a:p>
            <a:endParaRPr lang="da-DK" noProof="0" dirty="0">
              <a:cs typeface="Calibri"/>
            </a:endParaRPr>
          </a:p>
          <a:p>
            <a:r>
              <a:rPr lang="da-DK" noProof="0" dirty="0">
                <a:cs typeface="Calibri"/>
              </a:rPr>
              <a:t>I kan finde grafik på orlaprisen.dk nederst på siden. Hvis I mangler noget så send os en forespørgsel.</a:t>
            </a:r>
          </a:p>
          <a:p>
            <a:endParaRPr lang="da-DK" noProof="0" dirty="0">
              <a:cs typeface="Calibri"/>
            </a:endParaRPr>
          </a:p>
          <a:p>
            <a:r>
              <a:rPr lang="da-DK" noProof="0" dirty="0">
                <a:cs typeface="Calibri"/>
              </a:rPr>
              <a:t>Angående gavebøger så har vi 360 Orla-ambassadører, som vi gerne vil belønne for deres indsats. Derfor… HVIS I har nogle gode bøger på lager, som I vil donere til ambassadørerne, vil vi tage imod med kyshånd. Det behøver ikke at være Orlapris-bøger – det behøver heller ikke at være de nyeste bøger – det skal bare være gode bøger til 4.-6. klasses børn. Hvis I gerne vil donere, skal I sende en mail til orla@mkb.aarhus.dk med titler og antal, så er vi klar til at tage imod</a:t>
            </a:r>
            <a:r>
              <a:rPr lang="da-DK" noProof="0" dirty="0">
                <a:cs typeface="Calibri"/>
                <a:sym typeface="Wingdings" panose="05000000000000000000" pitchFamily="2" charset="2"/>
              </a:rPr>
              <a:t> </a:t>
            </a:r>
            <a:endParaRPr lang="da-DK" noProof="0" dirty="0">
              <a:cs typeface="Calibri"/>
            </a:endParaRPr>
          </a:p>
        </p:txBody>
      </p:sp>
      <p:sp>
        <p:nvSpPr>
          <p:cNvPr id="4" name="Slide Number Placeholder 3"/>
          <p:cNvSpPr>
            <a:spLocks noGrp="1"/>
          </p:cNvSpPr>
          <p:nvPr>
            <p:ph type="sldNum" sz="quarter" idx="5"/>
          </p:nvPr>
        </p:nvSpPr>
        <p:spPr/>
        <p:txBody>
          <a:bodyPr/>
          <a:lstStyle/>
          <a:p>
            <a:fld id="{A7EA1B6C-855C-48B3-A991-BAB8F934C07F}" type="slidenum">
              <a:rPr lang="da-DK" smtClean="0"/>
              <a:t>10</a:t>
            </a:fld>
            <a:endParaRPr lang="da-DK"/>
          </a:p>
        </p:txBody>
      </p:sp>
    </p:spTree>
    <p:extLst>
      <p:ext uri="{BB962C8B-B14F-4D97-AF65-F5344CB8AC3E}">
        <p14:creationId xmlns:p14="http://schemas.microsoft.com/office/powerpoint/2010/main" val="4095615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979B3-9535-54E3-C45E-C777E682538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41C5F60-32EA-B8E7-7743-A7754D18A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2806FFA-D9A3-D8AD-ABC6-4D545D06BB50}"/>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5" name="Pladsholder til sidefod 4">
            <a:extLst>
              <a:ext uri="{FF2B5EF4-FFF2-40B4-BE49-F238E27FC236}">
                <a16:creationId xmlns:a16="http://schemas.microsoft.com/office/drawing/2014/main" id="{D2F17B34-D47F-D147-E15B-ED6F9DF23E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09A2E5E-0A7B-4D22-531F-CA2D927CE14A}"/>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72719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C71FB-FB42-4381-F416-35EFFE24F30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CD99ACC-CF04-EB1C-ACB9-EEF043C302E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AB97519-8361-381E-8428-B2C48C87E61B}"/>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5" name="Pladsholder til sidefod 4">
            <a:extLst>
              <a:ext uri="{FF2B5EF4-FFF2-40B4-BE49-F238E27FC236}">
                <a16:creationId xmlns:a16="http://schemas.microsoft.com/office/drawing/2014/main" id="{B092CDEE-F0C0-1FC8-93F8-5D9AA793CCF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735F00-A120-3668-FDE1-095C1124A2F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16115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A8D5D62-D500-D186-0F75-A9782F55F33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C5C7F02-6F71-DD52-8604-65C46E46056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D02C4AB-BBA9-651A-B738-3324F135F1F7}"/>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5" name="Pladsholder til sidefod 4">
            <a:extLst>
              <a:ext uri="{FF2B5EF4-FFF2-40B4-BE49-F238E27FC236}">
                <a16:creationId xmlns:a16="http://schemas.microsoft.com/office/drawing/2014/main" id="{F761D0E5-672F-C8B7-3635-657E7AA27F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6908FF-BAF4-C565-A974-D157463029F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702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71B5E-A6B1-BAC6-6AD4-B07972F57E5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50889A0-6AD9-E098-6355-E982D5F7BB6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BAA31B-AA45-6402-B872-0E366AD605AC}"/>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5" name="Pladsholder til sidefod 4">
            <a:extLst>
              <a:ext uri="{FF2B5EF4-FFF2-40B4-BE49-F238E27FC236}">
                <a16:creationId xmlns:a16="http://schemas.microsoft.com/office/drawing/2014/main" id="{B752FFE6-624A-7C6E-CBBB-2930C273C43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78582AE-AB12-6568-81E6-478188D7D7A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2755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F44CA-F8D8-F133-73F3-DF56668C45C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912E010-B9BA-AC4E-D113-68D43218A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33031D0-66F5-9EF6-8898-EAD930C004AE}"/>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5" name="Pladsholder til sidefod 4">
            <a:extLst>
              <a:ext uri="{FF2B5EF4-FFF2-40B4-BE49-F238E27FC236}">
                <a16:creationId xmlns:a16="http://schemas.microsoft.com/office/drawing/2014/main" id="{32C864CA-0EE5-3352-80B1-53685075835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737D5F8-77CC-C894-A21A-3A466F8D284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5858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A45AF-581A-C0D3-20AF-740A2F02FE7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E59E92E-03AC-46BA-7312-1B9A4AD7B96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F4011E9-F9AD-76A2-71DF-43A244B3C69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F04C512-AFC7-FD03-00BB-6FEC557D6F51}"/>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6" name="Pladsholder til sidefod 5">
            <a:extLst>
              <a:ext uri="{FF2B5EF4-FFF2-40B4-BE49-F238E27FC236}">
                <a16:creationId xmlns:a16="http://schemas.microsoft.com/office/drawing/2014/main" id="{1F381195-B4D1-6DE5-243D-CE9AFF954FE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3BB1D7B-2B8A-8E6C-099C-A2E21A7879B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318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294E-89F4-A722-1BD0-A46CF4BF7B3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82A1143-D435-BF50-5E12-6D9EF1F470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60C5241-9E69-CCB6-1F1F-A1FC090A43B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0CC429D-EC81-C044-21F4-C721003CD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1D11BD3-9D95-9096-5E02-2649A35ECA2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E9E4141-5B58-9C7A-CDEC-C5CE56122C9C}"/>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8" name="Pladsholder til sidefod 7">
            <a:extLst>
              <a:ext uri="{FF2B5EF4-FFF2-40B4-BE49-F238E27FC236}">
                <a16:creationId xmlns:a16="http://schemas.microsoft.com/office/drawing/2014/main" id="{9C13776C-C3A9-B69A-DD47-D207EA40838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484954C-53CB-BDE1-CDC6-86ED8CEC5358}"/>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4254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D8ECD-A502-38F7-6259-DBA4CFB387D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BD00FFF-EC49-8363-8BA5-F6BE45C6A9B4}"/>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4" name="Pladsholder til sidefod 3">
            <a:extLst>
              <a:ext uri="{FF2B5EF4-FFF2-40B4-BE49-F238E27FC236}">
                <a16:creationId xmlns:a16="http://schemas.microsoft.com/office/drawing/2014/main" id="{5AF1CBD7-2E42-24FF-8FDC-120E9479B31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36B1A86-1E12-7890-8AE3-8F02DCF29AF0}"/>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23252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7008E69-A5C7-103E-E9B5-20D6ECA831A5}"/>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3" name="Pladsholder til sidefod 2">
            <a:extLst>
              <a:ext uri="{FF2B5EF4-FFF2-40B4-BE49-F238E27FC236}">
                <a16:creationId xmlns:a16="http://schemas.microsoft.com/office/drawing/2014/main" id="{2F7AF3BB-8973-7130-C048-EDB4EA55D80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45D548B-E8F5-AC73-3358-8D9EEE85DFD1}"/>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56032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69A39-A897-EAF7-01B7-82012698E11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5CF7BAB-BC90-1731-2C29-363E85EDF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194336A-C669-0930-86DA-EEDFD848E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C1E4C9A-4039-829D-CBE7-F3CC4222620B}"/>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6" name="Pladsholder til sidefod 5">
            <a:extLst>
              <a:ext uri="{FF2B5EF4-FFF2-40B4-BE49-F238E27FC236}">
                <a16:creationId xmlns:a16="http://schemas.microsoft.com/office/drawing/2014/main" id="{7FC7D62B-83A4-9321-E24D-178DBD2CDC7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403A25B-8BDC-2FE1-BD85-1BB4969BF4BD}"/>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22668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42918-3912-EB67-0812-49F80269942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CA82DA8-2189-E056-C13A-D4D0D6DE7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4276A89-4266-4936-4DCC-8AF92D8AD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4985347-F0AE-FAE1-71AF-84F716F4D038}"/>
              </a:ext>
            </a:extLst>
          </p:cNvPr>
          <p:cNvSpPr>
            <a:spLocks noGrp="1"/>
          </p:cNvSpPr>
          <p:nvPr>
            <p:ph type="dt" sz="half" idx="10"/>
          </p:nvPr>
        </p:nvSpPr>
        <p:spPr/>
        <p:txBody>
          <a:bodyPr/>
          <a:lstStyle/>
          <a:p>
            <a:fld id="{7141694B-96D6-44E9-8727-C5574E1B94C2}" type="datetimeFigureOut">
              <a:rPr lang="da-DK" smtClean="0"/>
              <a:t>16-05-2024</a:t>
            </a:fld>
            <a:endParaRPr lang="da-DK"/>
          </a:p>
        </p:txBody>
      </p:sp>
      <p:sp>
        <p:nvSpPr>
          <p:cNvPr id="6" name="Pladsholder til sidefod 5">
            <a:extLst>
              <a:ext uri="{FF2B5EF4-FFF2-40B4-BE49-F238E27FC236}">
                <a16:creationId xmlns:a16="http://schemas.microsoft.com/office/drawing/2014/main" id="{AD1BAF5F-E626-C9D4-84C4-4FDD04F0FB0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4FAE3E8-10E9-353B-FFA1-15A3024FC0A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66143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280031-4875-4C79-CD54-A4643E268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5FDD7CE-B3CF-E2F0-F9E1-C5B9C7C96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9861B70-E117-FD3D-4238-1B81633E1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1694B-96D6-44E9-8727-C5574E1B94C2}" type="datetimeFigureOut">
              <a:rPr lang="da-DK" smtClean="0"/>
              <a:t>16-05-2024</a:t>
            </a:fld>
            <a:endParaRPr lang="da-DK"/>
          </a:p>
        </p:txBody>
      </p:sp>
      <p:sp>
        <p:nvSpPr>
          <p:cNvPr id="5" name="Pladsholder til sidefod 4">
            <a:extLst>
              <a:ext uri="{FF2B5EF4-FFF2-40B4-BE49-F238E27FC236}">
                <a16:creationId xmlns:a16="http://schemas.microsoft.com/office/drawing/2014/main" id="{77B40D6E-BA94-E912-D45D-AFC2A7E26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D9D1BB8-EA58-88EB-1043-AC3C668A0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646F5-36A4-433E-8A22-9323D9B6DDB3}" type="slidenum">
              <a:rPr lang="da-DK" smtClean="0"/>
              <a:t>‹nr.›</a:t>
            </a:fld>
            <a:endParaRPr lang="da-DK"/>
          </a:p>
        </p:txBody>
      </p:sp>
    </p:spTree>
    <p:extLst>
      <p:ext uri="{BB962C8B-B14F-4D97-AF65-F5344CB8AC3E}">
        <p14:creationId xmlns:p14="http://schemas.microsoft.com/office/powerpoint/2010/main" val="80503967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A1C440B-1B1C-D551-8978-ADDA61D9D221}"/>
              </a:ext>
            </a:extLst>
          </p:cNvPr>
          <p:cNvSpPr>
            <a:spLocks noGrp="1"/>
          </p:cNvSpPr>
          <p:nvPr>
            <p:ph type="ctrTitle"/>
          </p:nvPr>
        </p:nvSpPr>
        <p:spPr>
          <a:xfrm>
            <a:off x="890338" y="640080"/>
            <a:ext cx="3734014" cy="3566160"/>
          </a:xfrm>
        </p:spPr>
        <p:txBody>
          <a:bodyPr anchor="b">
            <a:normAutofit/>
          </a:bodyPr>
          <a:lstStyle/>
          <a:p>
            <a:pPr algn="l"/>
            <a:r>
              <a:rPr lang="da-DK" sz="5400">
                <a:latin typeface="Sniff Medium" panose="02000603020000020004" pitchFamily="50" charset="0"/>
              </a:rPr>
              <a:t>Infomøde om Orlaprisen 2024</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10;&#10;Automatisk genereret beskrivelse">
            <a:extLst>
              <a:ext uri="{FF2B5EF4-FFF2-40B4-BE49-F238E27FC236}">
                <a16:creationId xmlns:a16="http://schemas.microsoft.com/office/drawing/2014/main" id="{190942C1-F42D-4840-010D-903A8026A73C}"/>
              </a:ext>
            </a:extLst>
          </p:cNvPr>
          <p:cNvPicPr>
            <a:picLocks noChangeAspect="1"/>
          </p:cNvPicPr>
          <p:nvPr/>
        </p:nvPicPr>
        <p:blipFill rotWithShape="1">
          <a:blip r:embed="rId2">
            <a:extLst>
              <a:ext uri="{28A0092B-C50C-407E-A947-70E740481C1C}">
                <a14:useLocalDpi xmlns:a14="http://schemas.microsoft.com/office/drawing/2010/main" val="0"/>
              </a:ext>
            </a:extLst>
          </a:blip>
          <a:srcRect l="5782" r="377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024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AB550D-E842-0978-11F4-E0ACEDFAE106}"/>
              </a:ext>
            </a:extLst>
          </p:cNvPr>
          <p:cNvSpPr>
            <a:spLocks noGrp="1"/>
          </p:cNvSpPr>
          <p:nvPr>
            <p:ph type="ctrTitle"/>
          </p:nvPr>
        </p:nvSpPr>
        <p:spPr>
          <a:xfrm>
            <a:off x="5297762" y="329184"/>
            <a:ext cx="6251110" cy="1783080"/>
          </a:xfrm>
        </p:spPr>
        <p:txBody>
          <a:bodyPr vert="horz" lIns="91440" tIns="45720" rIns="91440" bIns="45720" rtlCol="0" anchor="b">
            <a:normAutofit/>
          </a:bodyPr>
          <a:lstStyle/>
          <a:p>
            <a:pPr algn="l"/>
            <a:r>
              <a:rPr lang="en-US" sz="5400" err="1"/>
              <a:t>Støt</a:t>
            </a:r>
            <a:r>
              <a:rPr lang="en-US" sz="5400"/>
              <a:t> </a:t>
            </a:r>
            <a:r>
              <a:rPr lang="en-US" sz="5400" err="1"/>
              <a:t>Orlaprisen</a:t>
            </a:r>
            <a:endParaRPr lang="en-US" sz="5400"/>
          </a:p>
        </p:txBody>
      </p:sp>
      <p:pic>
        <p:nvPicPr>
          <p:cNvPr id="13" name="Billede 12" descr="Et billede, der indeholder tøj, Ansigt, person, smil&#10;&#10;Automatisk genereret beskrivelse">
            <a:extLst>
              <a:ext uri="{FF2B5EF4-FFF2-40B4-BE49-F238E27FC236}">
                <a16:creationId xmlns:a16="http://schemas.microsoft.com/office/drawing/2014/main" id="{84E4CD48-CD0E-78A5-1BE4-F06B63C23876}"/>
              </a:ext>
            </a:extLst>
          </p:cNvPr>
          <p:cNvPicPr>
            <a:picLocks noChangeAspect="1"/>
          </p:cNvPicPr>
          <p:nvPr/>
        </p:nvPicPr>
        <p:blipFill rotWithShape="1">
          <a:blip r:embed="rId3">
            <a:extLst>
              <a:ext uri="{28A0092B-C50C-407E-A947-70E740481C1C}">
                <a14:useLocalDpi xmlns:a14="http://schemas.microsoft.com/office/drawing/2010/main" val="0"/>
              </a:ext>
            </a:extLst>
          </a:blip>
          <a:srcRect r="-1" b="17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260DD74E-6ACD-78B8-A249-162673B6B816}"/>
              </a:ext>
            </a:extLst>
          </p:cNvPr>
          <p:cNvSpPr>
            <a:spLocks noGrp="1"/>
          </p:cNvSpPr>
          <p:nvPr>
            <p:ph type="subTitle" idx="1"/>
          </p:nvPr>
        </p:nvSpPr>
        <p:spPr>
          <a:xfrm>
            <a:off x="5297762" y="2706624"/>
            <a:ext cx="6251110" cy="3483864"/>
          </a:xfrm>
        </p:spPr>
        <p:txBody>
          <a:bodyPr vert="horz" lIns="91440" tIns="45720" rIns="91440" bIns="45720" rtlCol="0">
            <a:normAutofit/>
          </a:bodyPr>
          <a:lstStyle/>
          <a:p>
            <a:pPr marL="342900" indent="-228600" algn="l">
              <a:buFont typeface="Arial" panose="020B0604020202020204" pitchFamily="34" charset="0"/>
              <a:buChar char="•"/>
            </a:pPr>
            <a:endParaRPr lang="en-US" sz="2200"/>
          </a:p>
          <a:p>
            <a:pPr marL="342900" indent="-228600" algn="l">
              <a:buFont typeface="Arial" panose="020B0604020202020204" pitchFamily="34" charset="0"/>
              <a:buChar char="•"/>
            </a:pPr>
            <a:r>
              <a:rPr lang="da-DK" sz="2200"/>
              <a:t>Promovér nomineringer, afstemning og </a:t>
            </a:r>
            <a:r>
              <a:rPr lang="da-DK" sz="2200" err="1"/>
              <a:t>livestream</a:t>
            </a:r>
            <a:r>
              <a:rPr lang="da-DK" sz="2200"/>
              <a:t> af Orlapris-showet på sociale medier og hjemmesider</a:t>
            </a:r>
          </a:p>
          <a:p>
            <a:pPr marL="342900" indent="-228600" algn="l">
              <a:buFont typeface="Arial" panose="020B0604020202020204" pitchFamily="34" charset="0"/>
              <a:buChar char="•"/>
            </a:pPr>
            <a:r>
              <a:rPr lang="da-DK" sz="2200"/>
              <a:t>Del nomineringsvideoer (i oktober)</a:t>
            </a:r>
          </a:p>
          <a:p>
            <a:pPr marL="342900" indent="-228600" algn="l">
              <a:buFont typeface="Arial" panose="020B0604020202020204" pitchFamily="34" charset="0"/>
              <a:buChar char="•"/>
            </a:pPr>
            <a:r>
              <a:rPr lang="da-DK" sz="2200"/>
              <a:t>Brug den tilgængelige grafik – mangler der noget? Send en mail.</a:t>
            </a:r>
          </a:p>
          <a:p>
            <a:pPr marL="342900" indent="-228600" algn="l">
              <a:buFont typeface="Arial" panose="020B0604020202020204" pitchFamily="34" charset="0"/>
              <a:buChar char="•"/>
            </a:pPr>
            <a:r>
              <a:rPr lang="da-DK" sz="2200"/>
              <a:t>Donér gerne gavebøger til Orla-ambassadørerne</a:t>
            </a:r>
          </a:p>
        </p:txBody>
      </p:sp>
    </p:spTree>
    <p:extLst>
      <p:ext uri="{BB962C8B-B14F-4D97-AF65-F5344CB8AC3E}">
        <p14:creationId xmlns:p14="http://schemas.microsoft.com/office/powerpoint/2010/main" val="1749632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a:extLst>
              <a:ext uri="{FF2B5EF4-FFF2-40B4-BE49-F238E27FC236}">
                <a16:creationId xmlns:a16="http://schemas.microsoft.com/office/drawing/2014/main" id="{5E545B38-D806-0D3A-6056-C3B3E2375F35}"/>
              </a:ext>
            </a:extLst>
          </p:cNvPr>
          <p:cNvPicPr>
            <a:picLocks noChangeAspect="1"/>
          </p:cNvPicPr>
          <p:nvPr/>
        </p:nvPicPr>
        <p:blipFill rotWithShape="1">
          <a:blip r:embed="rId3"/>
          <a:srcRect l="10655" r="13432" b="-2"/>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9" name="Billede 8">
            <a:extLst>
              <a:ext uri="{FF2B5EF4-FFF2-40B4-BE49-F238E27FC236}">
                <a16:creationId xmlns:a16="http://schemas.microsoft.com/office/drawing/2014/main" id="{A9336B03-F3E0-0A85-579D-BA891445177E}"/>
              </a:ext>
            </a:extLst>
          </p:cNvPr>
          <p:cNvPicPr>
            <a:picLocks noChangeAspect="1"/>
          </p:cNvPicPr>
          <p:nvPr/>
        </p:nvPicPr>
        <p:blipFill rotWithShape="1">
          <a:blip r:embed="rId4"/>
          <a:srcRect r="-3" b="1677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Billede 4">
            <a:extLst>
              <a:ext uri="{FF2B5EF4-FFF2-40B4-BE49-F238E27FC236}">
                <a16:creationId xmlns:a16="http://schemas.microsoft.com/office/drawing/2014/main" id="{C51526B8-530B-C64D-2D01-691540F551F3}"/>
              </a:ext>
            </a:extLst>
          </p:cNvPr>
          <p:cNvPicPr>
            <a:picLocks noChangeAspect="1"/>
          </p:cNvPicPr>
          <p:nvPr/>
        </p:nvPicPr>
        <p:blipFill rotWithShape="1">
          <a:blip r:embed="rId5"/>
          <a:srcRect t="2735" r="-1" b="25249"/>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1" name="Freeform: Shape 15">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F7FC714-BB4A-D4ED-BE74-DD97B8FD3027}"/>
              </a:ext>
            </a:extLst>
          </p:cNvPr>
          <p:cNvSpPr>
            <a:spLocks noGrp="1"/>
          </p:cNvSpPr>
          <p:nvPr>
            <p:ph type="ctrTitle"/>
          </p:nvPr>
        </p:nvSpPr>
        <p:spPr>
          <a:xfrm>
            <a:off x="448548" y="888637"/>
            <a:ext cx="5020056" cy="1829377"/>
          </a:xfrm>
        </p:spPr>
        <p:txBody>
          <a:bodyPr>
            <a:normAutofit/>
          </a:bodyPr>
          <a:lstStyle/>
          <a:p>
            <a:pPr algn="l"/>
            <a:r>
              <a:rPr lang="da-DK" sz="5400"/>
              <a:t>Husk</a:t>
            </a:r>
          </a:p>
        </p:txBody>
      </p:sp>
      <p:sp>
        <p:nvSpPr>
          <p:cNvPr id="3" name="Undertitel 2">
            <a:extLst>
              <a:ext uri="{FF2B5EF4-FFF2-40B4-BE49-F238E27FC236}">
                <a16:creationId xmlns:a16="http://schemas.microsoft.com/office/drawing/2014/main" id="{919D4409-0D88-3ADC-2FB0-9D7E13D6605E}"/>
              </a:ext>
            </a:extLst>
          </p:cNvPr>
          <p:cNvSpPr>
            <a:spLocks noGrp="1"/>
          </p:cNvSpPr>
          <p:nvPr>
            <p:ph type="subTitle" idx="1"/>
          </p:nvPr>
        </p:nvSpPr>
        <p:spPr>
          <a:xfrm>
            <a:off x="559582" y="2834663"/>
            <a:ext cx="3715287" cy="1586010"/>
          </a:xfrm>
        </p:spPr>
        <p:txBody>
          <a:bodyPr>
            <a:normAutofit lnSpcReduction="10000"/>
          </a:bodyPr>
          <a:lstStyle/>
          <a:p>
            <a:pPr algn="l"/>
            <a:r>
              <a:rPr lang="da-DK" sz="2800"/>
              <a:t>Facebook</a:t>
            </a:r>
            <a:br>
              <a:rPr lang="da-DK" sz="2800"/>
            </a:br>
            <a:r>
              <a:rPr lang="da-DK" sz="2800"/>
              <a:t>LinkedIn </a:t>
            </a:r>
            <a:br>
              <a:rPr lang="da-DK" sz="2800"/>
            </a:br>
            <a:r>
              <a:rPr lang="da-DK" sz="2800"/>
              <a:t>Orlaprisen.dk</a:t>
            </a:r>
            <a:br>
              <a:rPr lang="da-DK" sz="2800"/>
            </a:br>
            <a:endParaRPr lang="da-DK" sz="2800"/>
          </a:p>
        </p:txBody>
      </p:sp>
      <p:sp>
        <p:nvSpPr>
          <p:cNvPr id="20" name="Rectangle 19">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oogle (Noto Color Emoji - Unicode 15.1)">
            <a:extLst>
              <a:ext uri="{FF2B5EF4-FFF2-40B4-BE49-F238E27FC236}">
                <a16:creationId xmlns:a16="http://schemas.microsoft.com/office/drawing/2014/main" id="{E06D1DF1-374E-D343-44A3-6810AEAED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2969" y="1321950"/>
            <a:ext cx="1355618" cy="135561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6D20660A-4CE9-791B-0C6F-477287DCCCEA}"/>
              </a:ext>
            </a:extLst>
          </p:cNvPr>
          <p:cNvSpPr txBox="1"/>
          <p:nvPr/>
        </p:nvSpPr>
        <p:spPr>
          <a:xfrm>
            <a:off x="777240" y="4823460"/>
            <a:ext cx="3234690" cy="954107"/>
          </a:xfrm>
          <a:prstGeom prst="rect">
            <a:avLst/>
          </a:prstGeom>
          <a:noFill/>
        </p:spPr>
        <p:txBody>
          <a:bodyPr wrap="square" rtlCol="0">
            <a:spAutoFit/>
          </a:bodyPr>
          <a:lstStyle/>
          <a:p>
            <a:r>
              <a:rPr lang="da-DK" sz="2800"/>
              <a:t>Kontakt: orla@mkb.aarhus.dk</a:t>
            </a:r>
          </a:p>
        </p:txBody>
      </p:sp>
    </p:spTree>
    <p:extLst>
      <p:ext uri="{BB962C8B-B14F-4D97-AF65-F5344CB8AC3E}">
        <p14:creationId xmlns:p14="http://schemas.microsoft.com/office/powerpoint/2010/main" val="127894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tøj, person, kvinde, menneske&#10;&#10;Automatisk genereret beskrivelse">
            <a:extLst>
              <a:ext uri="{FF2B5EF4-FFF2-40B4-BE49-F238E27FC236}">
                <a16:creationId xmlns:a16="http://schemas.microsoft.com/office/drawing/2014/main" id="{DDC43EF9-0CED-7302-0634-9BD41FD1BA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54" name="Rectangle 5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D3E741-F5A3-232A-9182-2691CE388514}"/>
              </a:ext>
            </a:extLst>
          </p:cNvPr>
          <p:cNvSpPr>
            <a:spLocks noGrp="1"/>
          </p:cNvSpPr>
          <p:nvPr>
            <p:ph type="ctrTitle"/>
          </p:nvPr>
        </p:nvSpPr>
        <p:spPr>
          <a:xfrm>
            <a:off x="1063752" y="193964"/>
            <a:ext cx="10058400" cy="1294288"/>
          </a:xfrm>
          <a:effectLst>
            <a:outerShdw blurRad="50800" dist="38100" dir="2700000" algn="tl" rotWithShape="0">
              <a:prstClr val="black">
                <a:alpha val="40000"/>
              </a:prstClr>
            </a:outerShdw>
          </a:effectLst>
        </p:spPr>
        <p:txBody>
          <a:bodyPr>
            <a:normAutofit/>
          </a:bodyPr>
          <a:lstStyle/>
          <a:p>
            <a:r>
              <a:rPr lang="da-DK" sz="5200">
                <a:solidFill>
                  <a:srgbClr val="FFFFFF"/>
                </a:solidFill>
                <a:latin typeface="Sniff Medium" panose="02000603020000020004" pitchFamily="50" charset="0"/>
              </a:rPr>
              <a:t>Spørgsmål</a:t>
            </a:r>
          </a:p>
        </p:txBody>
      </p:sp>
    </p:spTree>
    <p:extLst>
      <p:ext uri="{BB962C8B-B14F-4D97-AF65-F5344CB8AC3E}">
        <p14:creationId xmlns:p14="http://schemas.microsoft.com/office/powerpoint/2010/main" val="292198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A086A-0317-B912-75B3-E13B8DA785F8}"/>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pPr algn="l"/>
            <a:r>
              <a:rPr lang="da-DK" sz="4000" dirty="0">
                <a:latin typeface="Avenir Next LT Pro" panose="020B0504020202020204" pitchFamily="34" charset="0"/>
              </a:rPr>
              <a:t>Velkommen</a:t>
            </a:r>
            <a:r>
              <a:rPr lang="en-US" sz="4000" dirty="0">
                <a:latin typeface="Avenir Next LT Pro" panose="020B0504020202020204" pitchFamily="34" charset="0"/>
              </a:rPr>
              <a:t> </a:t>
            </a:r>
            <a:br>
              <a:rPr lang="en-US" sz="3600" dirty="0"/>
            </a:br>
            <a:endParaRPr lang="en-US" sz="3600" dirty="0"/>
          </a:p>
        </p:txBody>
      </p:sp>
      <p:sp>
        <p:nvSpPr>
          <p:cNvPr id="3" name="Undertitel 2">
            <a:extLst>
              <a:ext uri="{FF2B5EF4-FFF2-40B4-BE49-F238E27FC236}">
                <a16:creationId xmlns:a16="http://schemas.microsoft.com/office/drawing/2014/main" id="{53A4CF94-A662-45B7-925B-C2EAE1EC3EB5}"/>
              </a:ext>
            </a:extLst>
          </p:cNvPr>
          <p:cNvSpPr>
            <a:spLocks noGrp="1"/>
          </p:cNvSpPr>
          <p:nvPr>
            <p:ph type="subTitle" idx="1"/>
          </p:nvPr>
        </p:nvSpPr>
        <p:spPr>
          <a:xfrm>
            <a:off x="4677395" y="3895198"/>
            <a:ext cx="7485413" cy="4064000"/>
          </a:xfrm>
        </p:spPr>
        <p:txBody>
          <a:bodyPr vert="horz" lIns="91440" tIns="45720" rIns="91440" bIns="45720" rtlCol="0" anchor="ctr">
            <a:normAutofit/>
          </a:bodyPr>
          <a:lstStyle/>
          <a:p>
            <a:pPr algn="l"/>
            <a:endParaRPr lang="en-US" dirty="0">
              <a:latin typeface="Avenir Next LT Pro" panose="020B0504020202020204" pitchFamily="34" charset="0"/>
            </a:endParaRPr>
          </a:p>
          <a:p>
            <a:pPr marL="342900" indent="-228600" algn="l">
              <a:buFont typeface="Arial" panose="020B0604020202020204" pitchFamily="34" charset="0"/>
              <a:buChar char="•"/>
            </a:pPr>
            <a:r>
              <a:rPr lang="en-US" sz="1400" dirty="0" err="1">
                <a:latin typeface="Avenir Next LT Pro" panose="020B0504020202020204" pitchFamily="34" charset="0"/>
              </a:rPr>
              <a:t>Velkommen</a:t>
            </a:r>
            <a:endParaRPr lang="en-US" sz="1400" dirty="0">
              <a:latin typeface="Avenir Next LT Pro" panose="020B0504020202020204" pitchFamily="34" charset="0"/>
            </a:endParaRPr>
          </a:p>
          <a:p>
            <a:pPr marL="342900" indent="-228600" algn="l">
              <a:buFont typeface="Arial" panose="020B0604020202020204" pitchFamily="34" charset="0"/>
              <a:buChar char="•"/>
            </a:pPr>
            <a:r>
              <a:rPr lang="en-US" sz="1400" dirty="0">
                <a:latin typeface="Avenir Next LT Pro" panose="020B0504020202020204" pitchFamily="34" charset="0"/>
              </a:rPr>
              <a:t>Om </a:t>
            </a:r>
            <a:r>
              <a:rPr lang="en-US" sz="1400" dirty="0" err="1">
                <a:latin typeface="Avenir Next LT Pro" panose="020B0504020202020204" pitchFamily="34" charset="0"/>
              </a:rPr>
              <a:t>Orlaprisen</a:t>
            </a:r>
            <a:r>
              <a:rPr lang="en-US" sz="1400" dirty="0">
                <a:latin typeface="Avenir Next LT Pro" panose="020B0504020202020204" pitchFamily="34" charset="0"/>
              </a:rPr>
              <a:t> </a:t>
            </a:r>
          </a:p>
          <a:p>
            <a:pPr marL="342900" indent="-228600" algn="l">
              <a:buFont typeface="Arial" panose="020B0604020202020204" pitchFamily="34" charset="0"/>
              <a:buChar char="•"/>
            </a:pPr>
            <a:r>
              <a:rPr lang="en-US" sz="1400" dirty="0" err="1">
                <a:latin typeface="Avenir Next LT Pro" panose="020B0504020202020204" pitchFamily="34" charset="0"/>
              </a:rPr>
              <a:t>Statistik</a:t>
            </a:r>
            <a:r>
              <a:rPr lang="en-US" sz="1400" dirty="0">
                <a:latin typeface="Avenir Next LT Pro" panose="020B0504020202020204" pitchFamily="34" charset="0"/>
              </a:rPr>
              <a:t> </a:t>
            </a:r>
            <a:r>
              <a:rPr lang="en-US" sz="1400" dirty="0" err="1">
                <a:latin typeface="Avenir Next LT Pro" panose="020B0504020202020204" pitchFamily="34" charset="0"/>
              </a:rPr>
              <a:t>fra</a:t>
            </a:r>
            <a:r>
              <a:rPr lang="en-US" sz="1400" dirty="0">
                <a:latin typeface="Avenir Next LT Pro" panose="020B0504020202020204" pitchFamily="34" charset="0"/>
              </a:rPr>
              <a:t> </a:t>
            </a:r>
            <a:r>
              <a:rPr lang="en-US" sz="1400" dirty="0" err="1">
                <a:latin typeface="Avenir Next LT Pro" panose="020B0504020202020204" pitchFamily="34" charset="0"/>
              </a:rPr>
              <a:t>Orlaprisen</a:t>
            </a:r>
            <a:r>
              <a:rPr lang="en-US" sz="1400" dirty="0">
                <a:latin typeface="Avenir Next LT Pro" panose="020B0504020202020204" pitchFamily="34" charset="0"/>
              </a:rPr>
              <a:t> 2023</a:t>
            </a:r>
          </a:p>
          <a:p>
            <a:pPr marL="342900" indent="-228600" algn="l">
              <a:buFont typeface="Arial" panose="020B0604020202020204" pitchFamily="34" charset="0"/>
              <a:buChar char="•"/>
            </a:pPr>
            <a:r>
              <a:rPr lang="en-US" sz="1400" dirty="0" err="1">
                <a:latin typeface="Avenir Next LT Pro" panose="020B0504020202020204" pitchFamily="34" charset="0"/>
              </a:rPr>
              <a:t>Indstilling</a:t>
            </a:r>
            <a:r>
              <a:rPr lang="en-US" sz="1400" dirty="0">
                <a:latin typeface="Avenir Next LT Pro" panose="020B0504020202020204" pitchFamily="34" charset="0"/>
              </a:rPr>
              <a:t> </a:t>
            </a:r>
            <a:r>
              <a:rPr lang="en-US" sz="1400" dirty="0" err="1">
                <a:latin typeface="Avenir Next LT Pro" panose="020B0504020202020204" pitchFamily="34" charset="0"/>
              </a:rPr>
              <a:t>af</a:t>
            </a:r>
            <a:r>
              <a:rPr lang="en-US" sz="1400" dirty="0">
                <a:latin typeface="Avenir Next LT Pro" panose="020B0504020202020204" pitchFamily="34" charset="0"/>
              </a:rPr>
              <a:t> </a:t>
            </a:r>
            <a:r>
              <a:rPr lang="en-US" sz="1400" dirty="0" err="1">
                <a:latin typeface="Avenir Next LT Pro" panose="020B0504020202020204" pitchFamily="34" charset="0"/>
              </a:rPr>
              <a:t>bøger</a:t>
            </a:r>
            <a:endParaRPr lang="en-US" sz="1400" dirty="0">
              <a:latin typeface="Avenir Next LT Pro" panose="020B0504020202020204" pitchFamily="34" charset="0"/>
            </a:endParaRPr>
          </a:p>
          <a:p>
            <a:pPr marL="342900" indent="-228600" algn="l">
              <a:buFont typeface="Arial" panose="020B0604020202020204" pitchFamily="34" charset="0"/>
              <a:buChar char="•"/>
            </a:pPr>
            <a:r>
              <a:rPr lang="en-US" sz="1400" dirty="0" err="1">
                <a:latin typeface="Avenir Next LT Pro" panose="020B0504020202020204" pitchFamily="34" charset="0"/>
              </a:rPr>
              <a:t>Tidsplan</a:t>
            </a:r>
            <a:r>
              <a:rPr lang="en-US" sz="1400" dirty="0">
                <a:latin typeface="Avenir Next LT Pro" panose="020B0504020202020204" pitchFamily="34" charset="0"/>
              </a:rPr>
              <a:t> for </a:t>
            </a:r>
            <a:r>
              <a:rPr lang="en-US" sz="1400" dirty="0" err="1">
                <a:latin typeface="Avenir Next LT Pro" panose="020B0504020202020204" pitchFamily="34" charset="0"/>
              </a:rPr>
              <a:t>Orlaprisen</a:t>
            </a:r>
            <a:r>
              <a:rPr lang="en-US" sz="1400" dirty="0">
                <a:latin typeface="Avenir Next LT Pro" panose="020B0504020202020204" pitchFamily="34" charset="0"/>
              </a:rPr>
              <a:t> 2024</a:t>
            </a:r>
          </a:p>
          <a:p>
            <a:pPr marL="342900" indent="-228600" algn="l">
              <a:buFont typeface="Arial" panose="020B0604020202020204" pitchFamily="34" charset="0"/>
              <a:buChar char="•"/>
            </a:pPr>
            <a:r>
              <a:rPr lang="en-US" sz="1400" dirty="0">
                <a:latin typeface="Avenir Next LT Pro" panose="020B0504020202020204" pitchFamily="34" charset="0"/>
              </a:rPr>
              <a:t>De </a:t>
            </a:r>
            <a:r>
              <a:rPr lang="en-US" sz="1400" dirty="0" err="1">
                <a:latin typeface="Avenir Next LT Pro" panose="020B0504020202020204" pitchFamily="34" charset="0"/>
              </a:rPr>
              <a:t>gode</a:t>
            </a:r>
            <a:r>
              <a:rPr lang="en-US" sz="1400" dirty="0">
                <a:latin typeface="Avenir Next LT Pro" panose="020B0504020202020204" pitchFamily="34" charset="0"/>
              </a:rPr>
              <a:t> </a:t>
            </a:r>
            <a:r>
              <a:rPr lang="en-US" sz="1400" dirty="0" err="1">
                <a:latin typeface="Avenir Next LT Pro" panose="020B0504020202020204" pitchFamily="34" charset="0"/>
              </a:rPr>
              <a:t>historier</a:t>
            </a:r>
            <a:endParaRPr lang="en-US" sz="1400" dirty="0">
              <a:latin typeface="Avenir Next LT Pro" panose="020B0504020202020204" pitchFamily="34" charset="0"/>
            </a:endParaRPr>
          </a:p>
          <a:p>
            <a:pPr marL="342900" indent="-228600" algn="l">
              <a:buFont typeface="Arial" panose="020B0604020202020204" pitchFamily="34" charset="0"/>
              <a:buChar char="•"/>
            </a:pPr>
            <a:r>
              <a:rPr lang="en-US" sz="1400" dirty="0" err="1">
                <a:latin typeface="Avenir Next LT Pro" panose="020B0504020202020204" pitchFamily="34" charset="0"/>
              </a:rPr>
              <a:t>Nomineringer</a:t>
            </a:r>
            <a:r>
              <a:rPr lang="en-US" sz="1400" dirty="0">
                <a:latin typeface="Avenir Next LT Pro" panose="020B0504020202020204" pitchFamily="34" charset="0"/>
              </a:rPr>
              <a:t> og </a:t>
            </a:r>
            <a:r>
              <a:rPr lang="en-US" sz="1400" dirty="0" err="1">
                <a:latin typeface="Avenir Next LT Pro" panose="020B0504020202020204" pitchFamily="34" charset="0"/>
              </a:rPr>
              <a:t>frikøb</a:t>
            </a:r>
            <a:endParaRPr lang="en-US" sz="1400" dirty="0">
              <a:latin typeface="Avenir Next LT Pro" panose="020B0504020202020204" pitchFamily="34" charset="0"/>
            </a:endParaRPr>
          </a:p>
          <a:p>
            <a:pPr marL="342900" indent="-228600" algn="l">
              <a:buFont typeface="Arial" panose="020B0604020202020204" pitchFamily="34" charset="0"/>
              <a:buChar char="•"/>
            </a:pPr>
            <a:r>
              <a:rPr lang="en-US" sz="1400" dirty="0" err="1">
                <a:latin typeface="Avenir Next LT Pro" panose="020B0504020202020204" pitchFamily="34" charset="0"/>
              </a:rPr>
              <a:t>Spørgsmål</a:t>
            </a:r>
            <a:endParaRPr lang="en-US" sz="1400" dirty="0">
              <a:latin typeface="Avenir Next LT Pro" panose="020B0504020202020204" pitchFamily="34" charset="0"/>
            </a:endParaRPr>
          </a:p>
          <a:p>
            <a:pPr marL="342900" indent="-228600" algn="l">
              <a:buFont typeface="Arial" panose="020B0604020202020204" pitchFamily="34" charset="0"/>
              <a:buChar char="•"/>
            </a:pPr>
            <a:endParaRPr lang="en-US" dirty="0"/>
          </a:p>
          <a:p>
            <a:pPr marL="342900" indent="-228600" algn="l">
              <a:buFont typeface="Arial" panose="020B0604020202020204" pitchFamily="34" charset="0"/>
              <a:buChar char="•"/>
            </a:pPr>
            <a:endParaRPr lang="en-US" sz="1300" dirty="0"/>
          </a:p>
          <a:p>
            <a:pPr marL="342900" indent="-228600" algn="l">
              <a:buFont typeface="Arial" panose="020B0604020202020204" pitchFamily="34" charset="0"/>
              <a:buChar char="•"/>
            </a:pPr>
            <a:endParaRPr lang="en-US" sz="1300" dirty="0"/>
          </a:p>
          <a:p>
            <a:pPr indent="-228600" algn="l">
              <a:buFont typeface="Arial" panose="020B0604020202020204" pitchFamily="34" charset="0"/>
              <a:buChar char="•"/>
            </a:pPr>
            <a:endParaRPr lang="en-US" sz="1300" dirty="0"/>
          </a:p>
        </p:txBody>
      </p:sp>
      <p:pic>
        <p:nvPicPr>
          <p:cNvPr id="6" name="Billede 5" descr="Et billede, der indeholder tekst, Børnekunst, håndklæde, tegning&#10;&#10;Automatisk genereret beskrivelse">
            <a:extLst>
              <a:ext uri="{FF2B5EF4-FFF2-40B4-BE49-F238E27FC236}">
                <a16:creationId xmlns:a16="http://schemas.microsoft.com/office/drawing/2014/main" id="{2F774926-9091-6102-2F62-06E845CBD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064000"/>
          </a:xfrm>
          <a:prstGeom prst="rect">
            <a:avLst/>
          </a:prstGeom>
        </p:spPr>
      </p:pic>
    </p:spTree>
    <p:extLst>
      <p:ext uri="{BB962C8B-B14F-4D97-AF65-F5344CB8AC3E}">
        <p14:creationId xmlns:p14="http://schemas.microsoft.com/office/powerpoint/2010/main" val="124414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AAE208E-3CDD-DE79-E819-80A81204D814}"/>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en-US" sz="5400"/>
              <a:t>Om Orlaprisen</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kstfelt 10">
            <a:extLst>
              <a:ext uri="{FF2B5EF4-FFF2-40B4-BE49-F238E27FC236}">
                <a16:creationId xmlns:a16="http://schemas.microsoft.com/office/drawing/2014/main" id="{AD01AF28-278E-A086-FC21-F68C3CC3F293}"/>
              </a:ext>
            </a:extLst>
          </p:cNvPr>
          <p:cNvSpPr txBox="1"/>
          <p:nvPr/>
        </p:nvSpPr>
        <p:spPr>
          <a:xfrm>
            <a:off x="640080" y="2872899"/>
            <a:ext cx="4670097" cy="3320668"/>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1700"/>
              <a:t>Aarhus </a:t>
            </a:r>
            <a:r>
              <a:rPr lang="en-US" sz="1700" err="1"/>
              <a:t>Kommunes</a:t>
            </a:r>
            <a:r>
              <a:rPr lang="en-US" sz="1700"/>
              <a:t> </a:t>
            </a:r>
            <a:r>
              <a:rPr lang="en-US" sz="1700" err="1"/>
              <a:t>biblioteker</a:t>
            </a:r>
            <a:r>
              <a:rPr lang="en-US" sz="1700"/>
              <a:t> og </a:t>
            </a:r>
            <a:r>
              <a:rPr lang="en-US" sz="1700" err="1"/>
              <a:t>eReolen</a:t>
            </a:r>
            <a:r>
              <a:rPr lang="en-US" sz="1700"/>
              <a:t> GO </a:t>
            </a:r>
            <a:r>
              <a:rPr lang="en-US" sz="1700" err="1"/>
              <a:t>i</a:t>
            </a:r>
            <a:r>
              <a:rPr lang="en-US" sz="1700"/>
              <a:t> </a:t>
            </a:r>
            <a:r>
              <a:rPr lang="en-US" sz="1700" err="1"/>
              <a:t>samarbejde</a:t>
            </a:r>
            <a:endParaRPr lang="en-US" sz="1700"/>
          </a:p>
          <a:p>
            <a:pPr marL="285750" indent="-228600">
              <a:lnSpc>
                <a:spcPct val="90000"/>
              </a:lnSpc>
              <a:spcAft>
                <a:spcPts val="600"/>
              </a:spcAft>
              <a:buFont typeface="Arial" panose="020B0604020202020204" pitchFamily="34" charset="0"/>
              <a:buChar char="•"/>
            </a:pPr>
            <a:r>
              <a:rPr lang="en-US" sz="1700" err="1"/>
              <a:t>Støttet</a:t>
            </a:r>
            <a:r>
              <a:rPr lang="en-US" sz="1700"/>
              <a:t> </a:t>
            </a:r>
            <a:r>
              <a:rPr lang="en-US" sz="1700" err="1"/>
              <a:t>af</a:t>
            </a:r>
            <a:r>
              <a:rPr lang="en-US" sz="1700"/>
              <a:t> Slots- og </a:t>
            </a:r>
            <a:r>
              <a:rPr lang="en-US" sz="1700" err="1"/>
              <a:t>Kulturstyrelsen</a:t>
            </a:r>
            <a:endParaRPr lang="en-US" sz="1700"/>
          </a:p>
          <a:p>
            <a:pPr marL="285750" indent="-228600">
              <a:lnSpc>
                <a:spcPct val="90000"/>
              </a:lnSpc>
              <a:spcAft>
                <a:spcPts val="600"/>
              </a:spcAft>
              <a:buFont typeface="Arial" panose="020B0604020202020204" pitchFamily="34" charset="0"/>
              <a:buChar char="•"/>
            </a:pPr>
            <a:r>
              <a:rPr lang="en-US" sz="1700" err="1"/>
              <a:t>Samarbejde</a:t>
            </a:r>
            <a:r>
              <a:rPr lang="en-US" sz="1700"/>
              <a:t> med </a:t>
            </a:r>
            <a:r>
              <a:rPr lang="en-US" sz="1700" err="1"/>
              <a:t>Boghandlerforeningen</a:t>
            </a:r>
            <a:endParaRPr lang="en-US" sz="1700"/>
          </a:p>
          <a:p>
            <a:pPr marL="285750" indent="-228600">
              <a:lnSpc>
                <a:spcPct val="90000"/>
              </a:lnSpc>
              <a:spcAft>
                <a:spcPts val="600"/>
              </a:spcAft>
              <a:buFont typeface="Arial" panose="020B0604020202020204" pitchFamily="34" charset="0"/>
              <a:buChar char="•"/>
            </a:pPr>
            <a:r>
              <a:rPr lang="da-DK" sz="1700"/>
              <a:t>Børnenes egen bogpris – Orla-ambassadører</a:t>
            </a:r>
          </a:p>
          <a:p>
            <a:pPr marL="285750" indent="-228600">
              <a:lnSpc>
                <a:spcPct val="90000"/>
              </a:lnSpc>
              <a:spcAft>
                <a:spcPts val="600"/>
              </a:spcAft>
              <a:buFont typeface="Arial" panose="020B0604020202020204" pitchFamily="34" charset="0"/>
              <a:buChar char="•"/>
            </a:pPr>
            <a:r>
              <a:rPr lang="da-DK" sz="1700"/>
              <a:t>Orlaprisen.dk, Facebook og LinkedIn</a:t>
            </a:r>
          </a:p>
          <a:p>
            <a:pPr marL="285750" indent="-228600">
              <a:lnSpc>
                <a:spcPct val="90000"/>
              </a:lnSpc>
              <a:spcAft>
                <a:spcPts val="600"/>
              </a:spcAft>
              <a:buFont typeface="Arial" panose="020B0604020202020204" pitchFamily="34" charset="0"/>
              <a:buChar char="•"/>
            </a:pPr>
            <a:r>
              <a:rPr lang="da-DK" sz="1700"/>
              <a:t>Forlag og forfattere kan indstille bøger til prisen</a:t>
            </a:r>
          </a:p>
          <a:p>
            <a:pPr marL="285750" indent="-228600">
              <a:lnSpc>
                <a:spcPct val="90000"/>
              </a:lnSpc>
              <a:spcAft>
                <a:spcPts val="600"/>
              </a:spcAft>
              <a:buFont typeface="Arial" panose="020B0604020202020204" pitchFamily="34" charset="0"/>
              <a:buChar char="•"/>
            </a:pPr>
            <a:r>
              <a:rPr lang="da-DK" sz="1700"/>
              <a:t>Børn kan indstille bøger</a:t>
            </a:r>
          </a:p>
          <a:p>
            <a:pPr marL="285750" indent="-228600">
              <a:lnSpc>
                <a:spcPct val="90000"/>
              </a:lnSpc>
              <a:spcAft>
                <a:spcPts val="600"/>
              </a:spcAft>
              <a:buFont typeface="Arial" panose="020B0604020202020204" pitchFamily="34" charset="0"/>
              <a:buChar char="•"/>
            </a:pPr>
            <a:r>
              <a:rPr lang="da-DK" sz="1700"/>
              <a:t>5 (endnu ukendte) kategorier med 3 nominerede bøger i hver</a:t>
            </a:r>
          </a:p>
          <a:p>
            <a:pPr marL="285750" indent="-228600">
              <a:lnSpc>
                <a:spcPct val="90000"/>
              </a:lnSpc>
              <a:spcAft>
                <a:spcPts val="600"/>
              </a:spcAft>
              <a:buFont typeface="Arial" panose="020B0604020202020204" pitchFamily="34" charset="0"/>
              <a:buChar char="•"/>
            </a:pPr>
            <a:r>
              <a:rPr lang="da-DK" sz="1700"/>
              <a:t>Prisen består af 10.000 kroner og en statuette</a:t>
            </a:r>
          </a:p>
          <a:p>
            <a:pPr marL="285750" indent="-228600">
              <a:lnSpc>
                <a:spcPct val="90000"/>
              </a:lnSpc>
              <a:spcAft>
                <a:spcPts val="600"/>
              </a:spcAft>
              <a:buFont typeface="Arial" panose="020B0604020202020204" pitchFamily="34" charset="0"/>
              <a:buChar char="•"/>
            </a:pPr>
            <a:endParaRPr lang="en-US" sz="1700"/>
          </a:p>
          <a:p>
            <a:pPr marL="57150">
              <a:lnSpc>
                <a:spcPct val="90000"/>
              </a:lnSpc>
              <a:spcAft>
                <a:spcPts val="600"/>
              </a:spcAft>
            </a:pPr>
            <a:endParaRPr lang="en-US" sz="1700"/>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endParaRPr lang="en-US" sz="1700"/>
          </a:p>
        </p:txBody>
      </p:sp>
      <p:pic>
        <p:nvPicPr>
          <p:cNvPr id="4" name="Billede 3" descr="Et billede, der indeholder tøj, person, Ansigt, kvinde&#10;&#10;Automatisk genereret beskrivelse">
            <a:extLst>
              <a:ext uri="{FF2B5EF4-FFF2-40B4-BE49-F238E27FC236}">
                <a16:creationId xmlns:a16="http://schemas.microsoft.com/office/drawing/2014/main" id="{982AB336-238B-DCDF-7FA5-1417FBF01544}"/>
              </a:ext>
            </a:extLst>
          </p:cNvPr>
          <p:cNvPicPr>
            <a:picLocks noChangeAspect="1"/>
          </p:cNvPicPr>
          <p:nvPr/>
        </p:nvPicPr>
        <p:blipFill rotWithShape="1">
          <a:blip r:embed="rId3">
            <a:extLst>
              <a:ext uri="{28A0092B-C50C-407E-A947-70E740481C1C}">
                <a14:useLocalDpi xmlns:a14="http://schemas.microsoft.com/office/drawing/2010/main" val="0"/>
              </a:ext>
            </a:extLst>
          </a:blip>
          <a:srcRect l="20471" r="125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87354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E5E3A5-41B3-E205-64F7-CB8CC3C898D4}"/>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da-DK" sz="5000"/>
              <a:t>Statistik</a:t>
            </a:r>
            <a:r>
              <a:rPr lang="en-US" sz="5000"/>
              <a:t> - </a:t>
            </a:r>
            <a:r>
              <a:rPr lang="da-DK" sz="5000"/>
              <a:t>Orlaprisen</a:t>
            </a:r>
            <a:r>
              <a:rPr lang="en-US" sz="5000"/>
              <a:t> 2023</a:t>
            </a:r>
          </a:p>
        </p:txBody>
      </p:sp>
      <p:sp>
        <p:nvSpPr>
          <p:cNvPr id="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EC051220-1991-D0AC-3806-77C55580D228}"/>
              </a:ext>
            </a:extLst>
          </p:cNvPr>
          <p:cNvSpPr>
            <a:spLocks noGrp="1"/>
          </p:cNvSpPr>
          <p:nvPr>
            <p:ph type="subTitle" idx="1"/>
          </p:nvPr>
        </p:nvSpPr>
        <p:spPr>
          <a:xfrm>
            <a:off x="640080" y="2872899"/>
            <a:ext cx="4243589" cy="3320668"/>
          </a:xfrm>
        </p:spPr>
        <p:txBody>
          <a:bodyPr vert="horz" lIns="91440" tIns="45720" rIns="91440" bIns="45720" rtlCol="0" anchor="t">
            <a:normAutofit/>
          </a:bodyPr>
          <a:lstStyle/>
          <a:p>
            <a:pPr marL="342900" indent="-228600" algn="l">
              <a:buFont typeface="Arial" panose="020B0604020202020204" pitchFamily="34" charset="0"/>
              <a:buChar char="•"/>
            </a:pPr>
            <a:endParaRPr lang="da-DK" sz="1700">
              <a:cs typeface="Calibri"/>
            </a:endParaRPr>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p:txBody>
      </p:sp>
      <p:sp>
        <p:nvSpPr>
          <p:cNvPr id="5" name="Tekstfelt 4">
            <a:extLst>
              <a:ext uri="{FF2B5EF4-FFF2-40B4-BE49-F238E27FC236}">
                <a16:creationId xmlns:a16="http://schemas.microsoft.com/office/drawing/2014/main" id="{3F92A8A6-A23D-0C06-9007-5480250140C9}"/>
              </a:ext>
            </a:extLst>
          </p:cNvPr>
          <p:cNvSpPr txBox="1"/>
          <p:nvPr/>
        </p:nvSpPr>
        <p:spPr>
          <a:xfrm>
            <a:off x="289560" y="3195971"/>
            <a:ext cx="7894320" cy="3139321"/>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da-DK" sz="2200">
                <a:latin typeface="Calibri"/>
                <a:ea typeface="Calibri"/>
                <a:cs typeface="Calibri"/>
              </a:rPr>
              <a:t>280 O</a:t>
            </a:r>
            <a:r>
              <a:rPr lang="da-DK" sz="2200">
                <a:effectLst/>
                <a:latin typeface="Calibri"/>
                <a:ea typeface="Calibri"/>
                <a:cs typeface="Calibri"/>
              </a:rPr>
              <a:t>rlaambassadører</a:t>
            </a:r>
          </a:p>
          <a:p>
            <a:pPr marL="342900" indent="-342900">
              <a:buFont typeface="Arial" panose="020B0604020202020204" pitchFamily="34" charset="0"/>
              <a:buChar char="•"/>
            </a:pPr>
            <a:r>
              <a:rPr lang="da-DK" sz="2200">
                <a:effectLst/>
                <a:latin typeface="Calibri"/>
                <a:ea typeface="Calibri"/>
                <a:cs typeface="Calibri"/>
              </a:rPr>
              <a:t>16 jurymedlemmer</a:t>
            </a:r>
            <a:endParaRPr lang="da-DK" sz="2200" b="1">
              <a:effectLst/>
              <a:latin typeface="Calibri"/>
              <a:ea typeface="Calibri"/>
              <a:cs typeface="Calibri"/>
            </a:endParaRPr>
          </a:p>
          <a:p>
            <a:pPr marL="342900" indent="-342900">
              <a:buFont typeface="Arial" panose="020B0604020202020204" pitchFamily="34" charset="0"/>
              <a:buChar char="•"/>
            </a:pPr>
            <a:r>
              <a:rPr lang="da-DK" sz="2200">
                <a:latin typeface="Calibri"/>
                <a:ea typeface="Calibri"/>
                <a:cs typeface="Calibri"/>
              </a:rPr>
              <a:t>310 indstillede titler</a:t>
            </a:r>
            <a:endParaRPr lang="da-DK" sz="2200">
              <a:effectLst/>
              <a:latin typeface="Calibri"/>
              <a:ea typeface="Calibri"/>
              <a:cs typeface="Calibri"/>
            </a:endParaRPr>
          </a:p>
          <a:p>
            <a:pPr marL="342900" indent="-342900">
              <a:buFont typeface="Arial" panose="020B0604020202020204" pitchFamily="34" charset="0"/>
              <a:buChar char="•"/>
            </a:pPr>
            <a:r>
              <a:rPr lang="da-DK" sz="2200">
                <a:effectLst/>
                <a:latin typeface="Calibri"/>
                <a:ea typeface="Calibri"/>
                <a:cs typeface="Calibri"/>
              </a:rPr>
              <a:t>Cirka 13.000 børn</a:t>
            </a:r>
          </a:p>
          <a:p>
            <a:pPr marL="342900" indent="-342900">
              <a:buFont typeface="Arial" panose="020B0604020202020204" pitchFamily="34" charset="0"/>
              <a:buChar char="•"/>
            </a:pPr>
            <a:r>
              <a:rPr lang="da-DK" sz="2200">
                <a:effectLst/>
                <a:latin typeface="Calibri"/>
                <a:ea typeface="Calibri"/>
                <a:cs typeface="Calibri"/>
              </a:rPr>
              <a:t>34.585 besøg på Orlaprisen.dk</a:t>
            </a:r>
          </a:p>
          <a:p>
            <a:pPr marL="342900" indent="-342900">
              <a:buFont typeface="Arial" panose="020B0604020202020204" pitchFamily="34" charset="0"/>
              <a:buChar char="•"/>
            </a:pPr>
            <a:r>
              <a:rPr lang="da-DK" sz="2200">
                <a:effectLst/>
                <a:latin typeface="Calibri"/>
                <a:ea typeface="Calibri"/>
                <a:cs typeface="Calibri"/>
              </a:rPr>
              <a:t>184.000 visninger på </a:t>
            </a:r>
            <a:r>
              <a:rPr lang="da-DK" sz="2200">
                <a:latin typeface="Calibri"/>
                <a:ea typeface="Calibri"/>
                <a:cs typeface="Calibri"/>
              </a:rPr>
              <a:t>YouTube</a:t>
            </a:r>
            <a:r>
              <a:rPr lang="da-DK" sz="2200">
                <a:effectLst/>
                <a:latin typeface="Calibri"/>
                <a:ea typeface="Calibri"/>
                <a:cs typeface="Calibri"/>
              </a:rPr>
              <a:t> (nomineringsvideoer)</a:t>
            </a:r>
          </a:p>
          <a:p>
            <a:pPr marL="342900" indent="-342900">
              <a:buFont typeface="Arial" panose="020B0604020202020204" pitchFamily="34" charset="0"/>
              <a:buChar char="•"/>
            </a:pPr>
            <a:r>
              <a:rPr lang="da-DK" sz="2200">
                <a:latin typeface="Calibri"/>
                <a:ea typeface="Calibri"/>
                <a:cs typeface="Calibri"/>
              </a:rPr>
              <a:t>450 tilskuere og 225 streaminger af showet</a:t>
            </a:r>
            <a:endParaRPr lang="da-DK" sz="2200">
              <a:effectLst/>
              <a:latin typeface="Calibri"/>
              <a:ea typeface="Calibri"/>
              <a:cs typeface="Calibri"/>
            </a:endParaRPr>
          </a:p>
          <a:p>
            <a:endParaRPr lang="da-DK" sz="2200" b="1">
              <a:effectLst/>
              <a:latin typeface="Calibri" panose="020F0502020204030204" pitchFamily="34" charset="0"/>
              <a:ea typeface="Calibri" panose="020F0502020204030204" pitchFamily="34" charset="0"/>
            </a:endParaRPr>
          </a:p>
          <a:p>
            <a:endParaRPr lang="da-DK" sz="2200">
              <a:effectLst/>
              <a:latin typeface="Calibri" panose="020F0502020204030204" pitchFamily="34" charset="0"/>
              <a:ea typeface="Calibri" panose="020F0502020204030204" pitchFamily="34" charset="0"/>
            </a:endParaRPr>
          </a:p>
        </p:txBody>
      </p:sp>
      <p:pic>
        <p:nvPicPr>
          <p:cNvPr id="10" name="Billede 9" descr="Et billede, der indeholder tøj, person, Ansigt, mur&#10;&#10;Automatisk genereret beskrivelse">
            <a:extLst>
              <a:ext uri="{FF2B5EF4-FFF2-40B4-BE49-F238E27FC236}">
                <a16:creationId xmlns:a16="http://schemas.microsoft.com/office/drawing/2014/main" id="{F6CE798B-E0AB-4AAC-3776-8A0CBA665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221" y="0"/>
            <a:ext cx="4572390" cy="6858000"/>
          </a:xfrm>
          <a:prstGeom prst="rect">
            <a:avLst/>
          </a:prstGeom>
        </p:spPr>
      </p:pic>
    </p:spTree>
    <p:extLst>
      <p:ext uri="{BB962C8B-B14F-4D97-AF65-F5344CB8AC3E}">
        <p14:creationId xmlns:p14="http://schemas.microsoft.com/office/powerpoint/2010/main" val="460975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0D7CCC-E1D1-475A-32C4-86B973CBF81C}"/>
              </a:ext>
            </a:extLst>
          </p:cNvPr>
          <p:cNvSpPr>
            <a:spLocks noGrp="1"/>
          </p:cNvSpPr>
          <p:nvPr>
            <p:ph type="ctrTitle"/>
          </p:nvPr>
        </p:nvSpPr>
        <p:spPr>
          <a:xfrm>
            <a:off x="5297762" y="640080"/>
            <a:ext cx="6251110" cy="3566160"/>
          </a:xfrm>
        </p:spPr>
        <p:txBody>
          <a:bodyPr anchor="b">
            <a:normAutofit/>
          </a:bodyPr>
          <a:lstStyle/>
          <a:p>
            <a:pPr algn="l"/>
            <a:r>
              <a:rPr lang="da-DK" sz="5400"/>
              <a:t>Indstilling af bøger</a:t>
            </a:r>
          </a:p>
        </p:txBody>
      </p:sp>
      <p:sp>
        <p:nvSpPr>
          <p:cNvPr id="3" name="Undertitel 2">
            <a:extLst>
              <a:ext uri="{FF2B5EF4-FFF2-40B4-BE49-F238E27FC236}">
                <a16:creationId xmlns:a16="http://schemas.microsoft.com/office/drawing/2014/main" id="{DDDD9F9A-1607-2A16-00D4-24273095E75A}"/>
              </a:ext>
            </a:extLst>
          </p:cNvPr>
          <p:cNvSpPr>
            <a:spLocks noGrp="1"/>
          </p:cNvSpPr>
          <p:nvPr>
            <p:ph type="subTitle" idx="1"/>
          </p:nvPr>
        </p:nvSpPr>
        <p:spPr>
          <a:xfrm>
            <a:off x="5297760" y="4636008"/>
            <a:ext cx="6251111" cy="1572768"/>
          </a:xfrm>
        </p:spPr>
        <p:txBody>
          <a:bodyPr>
            <a:normAutofit/>
          </a:bodyPr>
          <a:lstStyle/>
          <a:p>
            <a:pPr marL="342900" indent="-342900" algn="l">
              <a:buFont typeface="Arial" panose="020B0604020202020204" pitchFamily="34" charset="0"/>
              <a:buChar char="•"/>
            </a:pPr>
            <a:r>
              <a:rPr lang="da-DK"/>
              <a:t>Tjek kriterier</a:t>
            </a:r>
          </a:p>
          <a:p>
            <a:pPr marL="342900" indent="-342900" algn="l">
              <a:buFont typeface="Arial" panose="020B0604020202020204" pitchFamily="34" charset="0"/>
              <a:buChar char="•"/>
            </a:pPr>
            <a:r>
              <a:rPr lang="da-DK"/>
              <a:t>Udvælg de bedste</a:t>
            </a:r>
          </a:p>
          <a:p>
            <a:pPr marL="342900" indent="-342900" algn="l">
              <a:buFont typeface="Arial" panose="020B0604020202020204" pitchFamily="34" charset="0"/>
              <a:buChar char="•"/>
            </a:pPr>
            <a:r>
              <a:rPr lang="da-DK"/>
              <a:t>Send to eksemplarer + en mail</a:t>
            </a:r>
          </a:p>
        </p:txBody>
      </p:sp>
      <p:pic>
        <p:nvPicPr>
          <p:cNvPr id="5" name="Billede 4" descr="Et billede, der indeholder bog, indendørs, brætspil&#10;&#10;Automatisk genereret beskrivelse">
            <a:extLst>
              <a:ext uri="{FF2B5EF4-FFF2-40B4-BE49-F238E27FC236}">
                <a16:creationId xmlns:a16="http://schemas.microsoft.com/office/drawing/2014/main" id="{E5C00A35-881C-CB10-724E-D54576CE67F1}"/>
              </a:ext>
            </a:extLst>
          </p:cNvPr>
          <p:cNvPicPr>
            <a:picLocks noChangeAspect="1"/>
          </p:cNvPicPr>
          <p:nvPr/>
        </p:nvPicPr>
        <p:blipFill rotWithShape="1">
          <a:blip r:embed="rId3">
            <a:extLst>
              <a:ext uri="{28A0092B-C50C-407E-A947-70E740481C1C}">
                <a14:useLocalDpi xmlns:a14="http://schemas.microsoft.com/office/drawing/2010/main" val="0"/>
              </a:ext>
            </a:extLst>
          </a:blip>
          <a:srcRect l="31176" r="3062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143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øj, person, bog, Ansigt&#10;&#10;Automatisk genereret beskrivelse">
            <a:extLst>
              <a:ext uri="{FF2B5EF4-FFF2-40B4-BE49-F238E27FC236}">
                <a16:creationId xmlns:a16="http://schemas.microsoft.com/office/drawing/2014/main" id="{E0A2BC08-9FB2-61FA-8DB7-1E42353790D7}"/>
              </a:ext>
            </a:extLst>
          </p:cNvPr>
          <p:cNvPicPr>
            <a:picLocks noChangeAspect="1"/>
          </p:cNvPicPr>
          <p:nvPr/>
        </p:nvPicPr>
        <p:blipFill rotWithShape="1">
          <a:blip r:embed="rId3">
            <a:extLst>
              <a:ext uri="{28A0092B-C50C-407E-A947-70E740481C1C}">
                <a14:useLocalDpi xmlns:a14="http://schemas.microsoft.com/office/drawing/2010/main" val="0"/>
              </a:ext>
            </a:extLst>
          </a:blip>
          <a:srcRect l="17781" r="2908"/>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8E8562-B38A-3C44-8387-29C0D330AF42}"/>
              </a:ext>
            </a:extLst>
          </p:cNvPr>
          <p:cNvSpPr>
            <a:spLocks noGrp="1"/>
          </p:cNvSpPr>
          <p:nvPr>
            <p:ph type="ctrTitle"/>
          </p:nvPr>
        </p:nvSpPr>
        <p:spPr>
          <a:xfrm>
            <a:off x="194256" y="258293"/>
            <a:ext cx="6180786" cy="845489"/>
          </a:xfrm>
        </p:spPr>
        <p:txBody>
          <a:bodyPr vert="horz" lIns="91440" tIns="45720" rIns="91440" bIns="45720" rtlCol="0" anchor="ctr">
            <a:noAutofit/>
          </a:bodyPr>
          <a:lstStyle/>
          <a:p>
            <a:pPr algn="l"/>
            <a:r>
              <a:rPr lang="en-US" sz="2800" b="1" err="1"/>
              <a:t>Kriterier</a:t>
            </a:r>
            <a:r>
              <a:rPr lang="en-US" sz="2800" b="1"/>
              <a:t> for </a:t>
            </a:r>
            <a:r>
              <a:rPr lang="en-US" sz="2800" b="1" err="1"/>
              <a:t>indstilling</a:t>
            </a:r>
            <a:r>
              <a:rPr lang="en-US" sz="2800" b="1"/>
              <a:t> </a:t>
            </a:r>
            <a:r>
              <a:rPr lang="en-US" sz="2800" b="1" err="1"/>
              <a:t>til</a:t>
            </a:r>
            <a:r>
              <a:rPr lang="en-US" sz="2800" b="1"/>
              <a:t> </a:t>
            </a:r>
            <a:r>
              <a:rPr lang="en-US" sz="2800" b="1" err="1"/>
              <a:t>Orlaprisen</a:t>
            </a:r>
            <a:r>
              <a:rPr lang="en-US" sz="2800" b="1"/>
              <a:t> 2024</a:t>
            </a:r>
          </a:p>
        </p:txBody>
      </p:sp>
      <p:sp>
        <p:nvSpPr>
          <p:cNvPr id="3" name="Undertitel 2">
            <a:extLst>
              <a:ext uri="{FF2B5EF4-FFF2-40B4-BE49-F238E27FC236}">
                <a16:creationId xmlns:a16="http://schemas.microsoft.com/office/drawing/2014/main" id="{647721E4-FBEB-69CD-3C12-F3896FB7010B}"/>
              </a:ext>
            </a:extLst>
          </p:cNvPr>
          <p:cNvSpPr>
            <a:spLocks noGrp="1"/>
          </p:cNvSpPr>
          <p:nvPr>
            <p:ph type="subTitle" idx="1"/>
          </p:nvPr>
        </p:nvSpPr>
        <p:spPr>
          <a:xfrm>
            <a:off x="666750" y="1362065"/>
            <a:ext cx="4892899" cy="4814897"/>
          </a:xfrm>
        </p:spPr>
        <p:txBody>
          <a:bodyPr vert="horz" lIns="91440" tIns="45720" rIns="91440" bIns="45720" rtlCol="0">
            <a:normAutofit lnSpcReduction="10000"/>
          </a:bodyPr>
          <a:lstStyle/>
          <a:p>
            <a:pPr marL="114300" lvl="0" algn="l"/>
            <a:r>
              <a:rPr lang="da-DK" sz="1400" b="1">
                <a:effectLst/>
              </a:rPr>
              <a:t>Forfatteren skal være dansk.</a:t>
            </a:r>
          </a:p>
          <a:p>
            <a:pPr marL="742950" lvl="1" indent="-228600" algn="l">
              <a:buFont typeface="Arial" panose="020B0604020202020204" pitchFamily="34" charset="0"/>
              <a:buChar char="•"/>
            </a:pPr>
            <a:r>
              <a:rPr lang="da-DK" sz="1400">
                <a:effectLst/>
              </a:rPr>
              <a:t>Hvis en bog nomineres for sine illustrationer, skal illustratoren også være dansk.</a:t>
            </a:r>
            <a:br>
              <a:rPr lang="da-DK" sz="1400">
                <a:effectLst/>
              </a:rPr>
            </a:br>
            <a:endParaRPr lang="da-DK" sz="1400">
              <a:effectLst/>
            </a:endParaRPr>
          </a:p>
          <a:p>
            <a:pPr marL="114300" lvl="0" algn="l"/>
            <a:r>
              <a:rPr lang="da-DK" sz="1400" b="1">
                <a:effectLst/>
              </a:rPr>
              <a:t>Bogens målgruppe er børn i alderen 9-12 år. </a:t>
            </a:r>
          </a:p>
          <a:p>
            <a:pPr marL="742950" lvl="1" indent="-228600" algn="l">
              <a:buFont typeface="Arial" panose="020B0604020202020204" pitchFamily="34" charset="0"/>
              <a:buChar char="•"/>
            </a:pPr>
            <a:r>
              <a:rPr lang="da-DK" sz="1400">
                <a:effectLst/>
              </a:rPr>
              <a:t>Vi forholder os til bibliotekernes officielle kategorisering </a:t>
            </a:r>
            <a:r>
              <a:rPr lang="da-DK" sz="1400" err="1">
                <a:effectLst/>
              </a:rPr>
              <a:t>ift</a:t>
            </a:r>
            <a:r>
              <a:rPr lang="da-DK" sz="1400">
                <a:effectLst/>
              </a:rPr>
              <a:t> målgruppe</a:t>
            </a:r>
            <a:br>
              <a:rPr lang="da-DK" sz="1400">
                <a:effectLst/>
              </a:rPr>
            </a:br>
            <a:endParaRPr lang="da-DK" sz="1400">
              <a:effectLst/>
            </a:endParaRPr>
          </a:p>
          <a:p>
            <a:pPr marL="114300" lvl="0" algn="l"/>
            <a:r>
              <a:rPr lang="da-DK" sz="1400" b="1">
                <a:effectLst/>
              </a:rPr>
              <a:t>Bogen er udgivet første gang i perioden 1. august 2022 – 31. juli 2024</a:t>
            </a:r>
          </a:p>
          <a:p>
            <a:pPr marL="742950" lvl="1" indent="-228600" algn="l">
              <a:buFont typeface="Arial" panose="020B0604020202020204" pitchFamily="34" charset="0"/>
              <a:buChar char="•"/>
            </a:pPr>
            <a:r>
              <a:rPr lang="da-DK" sz="1400">
                <a:effectLst/>
              </a:rPr>
              <a:t>Genudgivelser kan altså ikke indstilles</a:t>
            </a:r>
            <a:br>
              <a:rPr lang="da-DK" sz="1400">
                <a:effectLst/>
              </a:rPr>
            </a:br>
            <a:endParaRPr lang="da-DK" sz="1400">
              <a:effectLst/>
            </a:endParaRPr>
          </a:p>
          <a:p>
            <a:pPr marL="114300" lvl="0" algn="l"/>
            <a:r>
              <a:rPr lang="da-DK" sz="1400" b="1">
                <a:effectLst/>
              </a:rPr>
              <a:t>Bogen skal falde inden for en af disse genrer og have et </a:t>
            </a:r>
            <a:r>
              <a:rPr lang="da-DK" sz="1400" b="1" err="1">
                <a:effectLst/>
              </a:rPr>
              <a:t>lix-tal</a:t>
            </a:r>
            <a:r>
              <a:rPr lang="da-DK" sz="1400" b="1">
                <a:effectLst/>
              </a:rPr>
              <a:t> på </a:t>
            </a:r>
            <a:r>
              <a:rPr lang="da-DK" sz="1400" b="1"/>
              <a:t>min 20</a:t>
            </a:r>
            <a:endParaRPr lang="da-DK" sz="1400" b="1">
              <a:effectLst/>
            </a:endParaRPr>
          </a:p>
          <a:p>
            <a:pPr marL="742950" lvl="1" indent="-228600" algn="l">
              <a:buFont typeface="Arial" panose="020B0604020202020204" pitchFamily="34" charset="0"/>
              <a:buChar char="•"/>
            </a:pPr>
            <a:r>
              <a:rPr lang="da-DK" sz="1400">
                <a:effectLst/>
              </a:rPr>
              <a:t>Faglitteratur</a:t>
            </a:r>
          </a:p>
          <a:p>
            <a:pPr marL="742950" lvl="1" indent="-228600" algn="l">
              <a:buFont typeface="Arial" panose="020B0604020202020204" pitchFamily="34" charset="0"/>
              <a:buChar char="•"/>
            </a:pPr>
            <a:r>
              <a:rPr lang="da-DK" sz="1400">
                <a:effectLst/>
              </a:rPr>
              <a:t>Skønlitteratur</a:t>
            </a:r>
          </a:p>
          <a:p>
            <a:pPr marL="742950" lvl="1" indent="-228600" algn="l">
              <a:buFont typeface="Arial" panose="020B0604020202020204" pitchFamily="34" charset="0"/>
              <a:buChar char="•"/>
            </a:pPr>
            <a:r>
              <a:rPr lang="da-DK" sz="1400" err="1">
                <a:effectLst/>
              </a:rPr>
              <a:t>Graphic</a:t>
            </a:r>
            <a:r>
              <a:rPr lang="da-DK" sz="1400">
                <a:effectLst/>
              </a:rPr>
              <a:t> </a:t>
            </a:r>
            <a:r>
              <a:rPr lang="da-DK" sz="1400" err="1">
                <a:effectLst/>
              </a:rPr>
              <a:t>novels</a:t>
            </a:r>
            <a:r>
              <a:rPr lang="da-DK" sz="1400">
                <a:effectLst/>
              </a:rPr>
              <a:t>/billedromaner - ikke værker kategoriseret som billedbøger</a:t>
            </a:r>
            <a:br>
              <a:rPr lang="da-DK" sz="1400">
                <a:effectLst/>
              </a:rPr>
            </a:br>
            <a:endParaRPr lang="da-DK" sz="1400">
              <a:effectLst/>
            </a:endParaRPr>
          </a:p>
          <a:p>
            <a:pPr marL="114300" lvl="0" algn="l">
              <a:spcAft>
                <a:spcPts val="800"/>
              </a:spcAft>
            </a:pPr>
            <a:r>
              <a:rPr lang="da-DK" sz="1400" b="1">
                <a:effectLst/>
              </a:rPr>
              <a:t>Bogen må ikke tidligere have vundet en Orlapris. </a:t>
            </a:r>
          </a:p>
          <a:p>
            <a:pPr indent="-228600" algn="l">
              <a:buFont typeface="Arial" panose="020B0604020202020204" pitchFamily="34" charset="0"/>
              <a:buChar char="•"/>
            </a:pPr>
            <a:endParaRPr lang="en-US" sz="500"/>
          </a:p>
        </p:txBody>
      </p:sp>
    </p:spTree>
    <p:extLst>
      <p:ext uri="{BB962C8B-B14F-4D97-AF65-F5344CB8AC3E}">
        <p14:creationId xmlns:p14="http://schemas.microsoft.com/office/powerpoint/2010/main" val="91624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descr="Et billede, der indeholder tøj, person, fodtøj, Ansigt&#10;&#10;Automatisk genereret beskrivelse">
            <a:extLst>
              <a:ext uri="{FF2B5EF4-FFF2-40B4-BE49-F238E27FC236}">
                <a16:creationId xmlns:a16="http://schemas.microsoft.com/office/drawing/2014/main" id="{60646EAA-1D38-A8AA-CB11-6F4BC6DD4A8E}"/>
              </a:ext>
            </a:extLst>
          </p:cNvPr>
          <p:cNvPicPr>
            <a:picLocks noChangeAspect="1"/>
          </p:cNvPicPr>
          <p:nvPr/>
        </p:nvPicPr>
        <p:blipFill rotWithShape="1">
          <a:blip r:embed="rId3">
            <a:extLst>
              <a:ext uri="{28A0092B-C50C-407E-A947-70E740481C1C}">
                <a14:useLocalDpi xmlns:a14="http://schemas.microsoft.com/office/drawing/2010/main" val="0"/>
              </a:ext>
            </a:extLst>
          </a:blip>
          <a:srcRect t="29210" r="9090" b="30333"/>
          <a:stretch/>
        </p:blipFill>
        <p:spPr>
          <a:xfrm>
            <a:off x="3523488" y="10"/>
            <a:ext cx="8668512" cy="6857990"/>
          </a:xfrm>
          <a:prstGeom prst="rect">
            <a:avLst/>
          </a:prstGeom>
        </p:spPr>
      </p:pic>
      <p:sp>
        <p:nvSpPr>
          <p:cNvPr id="32" name="Rectangle 2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0895A6-984E-D6A9-A2B1-92FF446838A6}"/>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r>
              <a:rPr lang="en-US" sz="2800"/>
              <a:t>Tidsplan</a:t>
            </a:r>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Undertitel 2">
            <a:extLst>
              <a:ext uri="{FF2B5EF4-FFF2-40B4-BE49-F238E27FC236}">
                <a16:creationId xmlns:a16="http://schemas.microsoft.com/office/drawing/2014/main" id="{C812B9A4-F6F0-30F7-5860-D6A5AE822EB9}"/>
              </a:ext>
            </a:extLst>
          </p:cNvPr>
          <p:cNvSpPr>
            <a:spLocks noGrp="1"/>
          </p:cNvSpPr>
          <p:nvPr>
            <p:ph type="subTitle" idx="1"/>
          </p:nvPr>
        </p:nvSpPr>
        <p:spPr>
          <a:xfrm>
            <a:off x="371093" y="2718054"/>
            <a:ext cx="5339593" cy="3207258"/>
          </a:xfrm>
        </p:spPr>
        <p:txBody>
          <a:bodyPr vert="horz" lIns="91440" tIns="45720" rIns="91440" bIns="45720" rtlCol="0" anchor="t">
            <a:normAutofit/>
          </a:bodyPr>
          <a:lstStyle/>
          <a:p>
            <a:pPr algn="l"/>
            <a:r>
              <a:rPr lang="en-US"/>
              <a:t>Maj-</a:t>
            </a:r>
            <a:r>
              <a:rPr lang="en-US" err="1"/>
              <a:t>juli</a:t>
            </a:r>
            <a:r>
              <a:rPr lang="en-US"/>
              <a:t>: </a:t>
            </a:r>
            <a:r>
              <a:rPr lang="en-US" err="1"/>
              <a:t>forlag</a:t>
            </a:r>
            <a:r>
              <a:rPr lang="en-US"/>
              <a:t>/</a:t>
            </a:r>
            <a:r>
              <a:rPr lang="en-US" err="1"/>
              <a:t>forfattere</a:t>
            </a:r>
            <a:r>
              <a:rPr lang="en-US"/>
              <a:t> </a:t>
            </a:r>
            <a:r>
              <a:rPr lang="en-US" err="1"/>
              <a:t>indstiller</a:t>
            </a:r>
            <a:r>
              <a:rPr lang="en-US"/>
              <a:t> </a:t>
            </a:r>
            <a:r>
              <a:rPr lang="en-US" err="1"/>
              <a:t>bøger</a:t>
            </a:r>
            <a:br>
              <a:rPr lang="en-US"/>
            </a:br>
            <a:r>
              <a:rPr lang="en-US"/>
              <a:t> </a:t>
            </a:r>
          </a:p>
          <a:p>
            <a:pPr algn="l"/>
            <a:r>
              <a:rPr lang="en-US"/>
              <a:t>30. august: </a:t>
            </a:r>
            <a:r>
              <a:rPr lang="en-US" err="1"/>
              <a:t>Jurymøde</a:t>
            </a:r>
            <a:r>
              <a:rPr lang="en-US"/>
              <a:t> </a:t>
            </a:r>
            <a:br>
              <a:rPr lang="en-US"/>
            </a:br>
            <a:endParaRPr lang="en-US"/>
          </a:p>
          <a:p>
            <a:pPr algn="l"/>
            <a:r>
              <a:rPr lang="en-US"/>
              <a:t>1. </a:t>
            </a:r>
            <a:r>
              <a:rPr lang="en-US" err="1"/>
              <a:t>oktober</a:t>
            </a:r>
            <a:r>
              <a:rPr lang="en-US"/>
              <a:t> – 3. </a:t>
            </a:r>
            <a:r>
              <a:rPr lang="en-US" err="1"/>
              <a:t>november</a:t>
            </a:r>
            <a:r>
              <a:rPr lang="en-US"/>
              <a:t>: </a:t>
            </a:r>
            <a:r>
              <a:rPr lang="en-US" err="1"/>
              <a:t>afstemning</a:t>
            </a:r>
            <a:br>
              <a:rPr lang="en-US"/>
            </a:br>
            <a:endParaRPr lang="en-US"/>
          </a:p>
          <a:p>
            <a:pPr algn="l"/>
            <a:r>
              <a:rPr lang="en-US"/>
              <a:t>22. </a:t>
            </a:r>
            <a:r>
              <a:rPr lang="en-US" err="1"/>
              <a:t>november</a:t>
            </a:r>
            <a:r>
              <a:rPr lang="en-US"/>
              <a:t>: </a:t>
            </a:r>
            <a:r>
              <a:rPr lang="en-US" err="1"/>
              <a:t>prisuddelingsshow</a:t>
            </a:r>
            <a:r>
              <a:rPr lang="en-US"/>
              <a:t> </a:t>
            </a:r>
            <a:r>
              <a:rPr lang="en-US" err="1"/>
              <a:t>på</a:t>
            </a:r>
            <a:r>
              <a:rPr lang="en-US"/>
              <a:t> Dokk1 - </a:t>
            </a:r>
            <a:r>
              <a:rPr lang="en-US" err="1"/>
              <a:t>livestreames</a:t>
            </a:r>
            <a:endParaRPr lang="en-US"/>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marL="457200" indent="-228600" algn="l">
              <a:buFont typeface="Arial" panose="020B0604020202020204" pitchFamily="34" charset="0"/>
              <a:buChar char="•"/>
            </a:pPr>
            <a:endParaRPr lang="en-US" sz="1700"/>
          </a:p>
          <a:p>
            <a:pPr marL="457200"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p:txBody>
      </p:sp>
    </p:spTree>
    <p:extLst>
      <p:ext uri="{BB962C8B-B14F-4D97-AF65-F5344CB8AC3E}">
        <p14:creationId xmlns:p14="http://schemas.microsoft.com/office/powerpoint/2010/main" val="160509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tøj, person, kvinde, Ansigt&#10;&#10;Automatisk genereret beskrivelse">
            <a:extLst>
              <a:ext uri="{FF2B5EF4-FFF2-40B4-BE49-F238E27FC236}">
                <a16:creationId xmlns:a16="http://schemas.microsoft.com/office/drawing/2014/main" id="{CA1CC769-AC99-01A4-20CD-F950A8C581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9589"/>
          </a:xfrm>
        </p:spPr>
      </p:pic>
      <p:sp>
        <p:nvSpPr>
          <p:cNvPr id="2" name="Titel 1">
            <a:extLst>
              <a:ext uri="{FF2B5EF4-FFF2-40B4-BE49-F238E27FC236}">
                <a16:creationId xmlns:a16="http://schemas.microsoft.com/office/drawing/2014/main" id="{4BE011A6-1C09-C076-ADAC-FEBF1EEE5298}"/>
              </a:ext>
            </a:extLst>
          </p:cNvPr>
          <p:cNvSpPr>
            <a:spLocks noGrp="1"/>
          </p:cNvSpPr>
          <p:nvPr>
            <p:ph type="title"/>
          </p:nvPr>
        </p:nvSpPr>
        <p:spPr/>
        <p:txBody>
          <a:bodyPr>
            <a:normAutofit/>
          </a:bodyPr>
          <a:lstStyle/>
          <a:p>
            <a:r>
              <a:rPr lang="da-DK" sz="5000" b="1">
                <a:solidFill>
                  <a:schemeClr val="bg1"/>
                </a:solidFill>
              </a:rPr>
              <a:t>De gode historier</a:t>
            </a:r>
          </a:p>
        </p:txBody>
      </p:sp>
      <p:sp>
        <p:nvSpPr>
          <p:cNvPr id="4" name="Taleboble: rektangel med afrundede hjørner 3">
            <a:extLst>
              <a:ext uri="{FF2B5EF4-FFF2-40B4-BE49-F238E27FC236}">
                <a16:creationId xmlns:a16="http://schemas.microsoft.com/office/drawing/2014/main" id="{CCE9A94B-13A1-1631-0EBA-FB7634EF19C3}"/>
              </a:ext>
            </a:extLst>
          </p:cNvPr>
          <p:cNvSpPr/>
          <p:nvPr/>
        </p:nvSpPr>
        <p:spPr>
          <a:xfrm>
            <a:off x="7858125" y="199757"/>
            <a:ext cx="4091940" cy="1692937"/>
          </a:xfrm>
          <a:prstGeom prst="wedgeRoundRectCallou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da-DK" sz="1600">
                <a:solidFill>
                  <a:srgbClr val="000000"/>
                </a:solidFill>
              </a:rPr>
            </a:br>
            <a:r>
              <a:rPr lang="da-DK" sz="1600">
                <a:solidFill>
                  <a:srgbClr val="000000"/>
                </a:solidFill>
              </a:rPr>
              <a:t>For en, der skriver bøger til børn, er det lige så stort at vinde en Orla, som det er for en filminstruktør at vinde en Oscar – det kan bare ikke blive bedre. – </a:t>
            </a:r>
          </a:p>
          <a:p>
            <a:pPr algn="ctr"/>
            <a:r>
              <a:rPr lang="da-DK" sz="1600">
                <a:solidFill>
                  <a:srgbClr val="000000"/>
                </a:solidFill>
              </a:rPr>
              <a:t> </a:t>
            </a:r>
            <a:r>
              <a:rPr lang="da-DK" sz="1600" i="1">
                <a:solidFill>
                  <a:srgbClr val="000000"/>
                </a:solidFill>
              </a:rPr>
              <a:t>Charlotte Berwald</a:t>
            </a:r>
            <a:endParaRPr lang="da-DK" sz="1600" i="1"/>
          </a:p>
          <a:p>
            <a:pPr algn="ctr"/>
            <a:endParaRPr lang="da-DK"/>
          </a:p>
        </p:txBody>
      </p:sp>
      <p:sp>
        <p:nvSpPr>
          <p:cNvPr id="5" name="Taleboble: rektangel med afrundede hjørner 4">
            <a:extLst>
              <a:ext uri="{FF2B5EF4-FFF2-40B4-BE49-F238E27FC236}">
                <a16:creationId xmlns:a16="http://schemas.microsoft.com/office/drawing/2014/main" id="{BBD9649E-A4DD-E72B-0032-3C9C8ED60F4A}"/>
              </a:ext>
            </a:extLst>
          </p:cNvPr>
          <p:cNvSpPr/>
          <p:nvPr/>
        </p:nvSpPr>
        <p:spPr>
          <a:xfrm>
            <a:off x="520065" y="3765582"/>
            <a:ext cx="5107305" cy="2003809"/>
          </a:xfrm>
          <a:prstGeom prst="wedgeRoundRectCallou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a:solidFill>
                  <a:schemeClr val="tx1"/>
                </a:solidFill>
                <a:ea typeface="Calibri" panose="020F0502020204030204" pitchFamily="34" charset="0"/>
              </a:rPr>
              <a:t>H</a:t>
            </a:r>
            <a:r>
              <a:rPr lang="da-DK" sz="1600">
                <a:solidFill>
                  <a:schemeClr val="tx1"/>
                </a:solidFill>
                <a:effectLst/>
                <a:ea typeface="Calibri" panose="020F0502020204030204" pitchFamily="34" charset="0"/>
              </a:rPr>
              <a:t>old op hvor ville jeg gerne vinde den Orla. Så meget. Det er mange, der har stemt på min bog, synes jeg. Jeg er vildt rørt over det - og jeg er også imponeret over, hvor flot kampagnen fra jeres side er kørt, og den måde børn virkelig bliver både underholdt og informeret. </a:t>
            </a:r>
            <a:r>
              <a:rPr lang="da-DK" sz="1600" i="1">
                <a:solidFill>
                  <a:schemeClr val="tx1"/>
                </a:solidFill>
                <a:ea typeface="Calibri" panose="020F0502020204030204" pitchFamily="34" charset="0"/>
              </a:rPr>
              <a:t>Andreas Boeskov</a:t>
            </a:r>
            <a:endParaRPr lang="da-DK" sz="1600" i="1">
              <a:solidFill>
                <a:schemeClr val="tx1"/>
              </a:solidFill>
              <a:effectLst/>
              <a:ea typeface="Calibri" panose="020F0502020204030204" pitchFamily="34" charset="0"/>
            </a:endParaRPr>
          </a:p>
        </p:txBody>
      </p:sp>
      <p:sp>
        <p:nvSpPr>
          <p:cNvPr id="6" name="Taleboble: rektangel med afrundede hjørner 5">
            <a:extLst>
              <a:ext uri="{FF2B5EF4-FFF2-40B4-BE49-F238E27FC236}">
                <a16:creationId xmlns:a16="http://schemas.microsoft.com/office/drawing/2014/main" id="{DC85FE97-0271-7DBA-0AB1-D364C65B53FB}"/>
              </a:ext>
            </a:extLst>
          </p:cNvPr>
          <p:cNvSpPr/>
          <p:nvPr/>
        </p:nvSpPr>
        <p:spPr>
          <a:xfrm flipH="1">
            <a:off x="6978015" y="4767487"/>
            <a:ext cx="4972050" cy="1703322"/>
          </a:xfrm>
          <a:prstGeom prst="wedgeRoundRectCallou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72EC8E44-AB78-7F88-1CA5-5958CC63E7A7}"/>
              </a:ext>
            </a:extLst>
          </p:cNvPr>
          <p:cNvSpPr txBox="1"/>
          <p:nvPr/>
        </p:nvSpPr>
        <p:spPr>
          <a:xfrm>
            <a:off x="7256145" y="4965307"/>
            <a:ext cx="4415790" cy="1628394"/>
          </a:xfrm>
          <a:prstGeom prst="rect">
            <a:avLst/>
          </a:prstGeom>
          <a:noFill/>
        </p:spPr>
        <p:txBody>
          <a:bodyPr wrap="square" rtlCol="0">
            <a:spAutoFit/>
          </a:bodyPr>
          <a:lstStyle/>
          <a:p>
            <a:pPr>
              <a:lnSpc>
                <a:spcPct val="107000"/>
              </a:lnSpc>
              <a:spcAft>
                <a:spcPts val="800"/>
              </a:spcAft>
            </a:pPr>
            <a:r>
              <a:rPr lang="da-DK" sz="1600">
                <a:effectLst/>
                <a:latin typeface="Calibri" panose="020F0502020204030204" pitchFamily="34" charset="0"/>
                <a:ea typeface="Calibri" panose="020F0502020204030204" pitchFamily="34" charset="0"/>
                <a:cs typeface="Times New Roman" panose="02020603050405020304" pitchFamily="18" charset="0"/>
              </a:rPr>
              <a:t>For mig ligger gevinsten i nomineringen - det får mit salg til at gå amok, både digitalt og den fysiske bog.</a:t>
            </a:r>
          </a:p>
          <a:p>
            <a:pPr>
              <a:lnSpc>
                <a:spcPct val="107000"/>
              </a:lnSpc>
              <a:spcAft>
                <a:spcPts val="800"/>
              </a:spcAft>
            </a:pPr>
            <a:r>
              <a:rPr lang="da-DK" sz="1600" i="1">
                <a:effectLst/>
                <a:latin typeface="Calibri" panose="020F0502020204030204" pitchFamily="34" charset="0"/>
                <a:ea typeface="Calibri" panose="020F0502020204030204" pitchFamily="34" charset="0"/>
                <a:cs typeface="Times New Roman" panose="02020603050405020304" pitchFamily="18" charset="0"/>
              </a:rPr>
              <a:t>Emil Blichfeldt (2022)</a:t>
            </a:r>
          </a:p>
          <a:p>
            <a:endParaRPr lang="da-DK"/>
          </a:p>
        </p:txBody>
      </p:sp>
    </p:spTree>
    <p:extLst>
      <p:ext uri="{BB962C8B-B14F-4D97-AF65-F5344CB8AC3E}">
        <p14:creationId xmlns:p14="http://schemas.microsoft.com/office/powerpoint/2010/main" val="72482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359FE58-2280-2279-C2E4-D88E38FD38D5}"/>
              </a:ext>
            </a:extLst>
          </p:cNvPr>
          <p:cNvSpPr>
            <a:spLocks noGrp="1"/>
          </p:cNvSpPr>
          <p:nvPr>
            <p:ph type="ctrTitle"/>
          </p:nvPr>
        </p:nvSpPr>
        <p:spPr>
          <a:xfrm>
            <a:off x="477981" y="1122363"/>
            <a:ext cx="4023360" cy="3204134"/>
          </a:xfrm>
        </p:spPr>
        <p:txBody>
          <a:bodyPr anchor="b">
            <a:normAutofit/>
          </a:bodyPr>
          <a:lstStyle/>
          <a:p>
            <a:pPr algn="l"/>
            <a:r>
              <a:rPr lang="da-DK" sz="4800"/>
              <a:t>Nomineringer</a:t>
            </a:r>
          </a:p>
        </p:txBody>
      </p:sp>
      <p:sp>
        <p:nvSpPr>
          <p:cNvPr id="3" name="Undertitel 2">
            <a:extLst>
              <a:ext uri="{FF2B5EF4-FFF2-40B4-BE49-F238E27FC236}">
                <a16:creationId xmlns:a16="http://schemas.microsoft.com/office/drawing/2014/main" id="{BC60A5EB-4D29-42BF-BBD4-1D1C6C9DB003}"/>
              </a:ext>
            </a:extLst>
          </p:cNvPr>
          <p:cNvSpPr>
            <a:spLocks noGrp="1"/>
          </p:cNvSpPr>
          <p:nvPr>
            <p:ph type="subTitle" idx="1"/>
          </p:nvPr>
        </p:nvSpPr>
        <p:spPr>
          <a:xfrm>
            <a:off x="477981" y="4872922"/>
            <a:ext cx="3933306" cy="1208141"/>
          </a:xfrm>
        </p:spPr>
        <p:txBody>
          <a:bodyPr>
            <a:normAutofit/>
          </a:bodyPr>
          <a:lstStyle/>
          <a:p>
            <a:pPr algn="l"/>
            <a:r>
              <a:rPr lang="da-DK" sz="2000"/>
              <a:t>Vi tilbyder frikøb på ebogen, hvis jeres bog bliver nomineret</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lede 4">
            <a:extLst>
              <a:ext uri="{FF2B5EF4-FFF2-40B4-BE49-F238E27FC236}">
                <a16:creationId xmlns:a16="http://schemas.microsoft.com/office/drawing/2014/main" id="{8747F454-3C52-B3E9-5F53-3E13F53A4EA2}"/>
              </a:ext>
            </a:extLst>
          </p:cNvPr>
          <p:cNvPicPr>
            <a:picLocks noChangeAspect="1"/>
          </p:cNvPicPr>
          <p:nvPr/>
        </p:nvPicPr>
        <p:blipFill>
          <a:blip r:embed="rId3"/>
          <a:stretch>
            <a:fillRect/>
          </a:stretch>
        </p:blipFill>
        <p:spPr>
          <a:xfrm>
            <a:off x="5414356" y="990116"/>
            <a:ext cx="6408836" cy="4726515"/>
          </a:xfrm>
          <a:prstGeom prst="rect">
            <a:avLst/>
          </a:prstGeom>
        </p:spPr>
      </p:pic>
    </p:spTree>
    <p:extLst>
      <p:ext uri="{BB962C8B-B14F-4D97-AF65-F5344CB8AC3E}">
        <p14:creationId xmlns:p14="http://schemas.microsoft.com/office/powerpoint/2010/main" val="153881274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856DB9D56F85F4AA663A423B3089991" ma:contentTypeVersion="16" ma:contentTypeDescription="Opret et nyt dokument." ma:contentTypeScope="" ma:versionID="b9f5bfca2e1695bb4437e49f303a29e7">
  <xsd:schema xmlns:xsd="http://www.w3.org/2001/XMLSchema" xmlns:xs="http://www.w3.org/2001/XMLSchema" xmlns:p="http://schemas.microsoft.com/office/2006/metadata/properties" xmlns:ns2="787f4b84-5a99-462b-88c9-ad4c76e80408" xmlns:ns3="dc1022e2-134e-4c29-b372-da94a2758503" targetNamespace="http://schemas.microsoft.com/office/2006/metadata/properties" ma:root="true" ma:fieldsID="d5f39fda4c4cdc34818c898845e2e628" ns2:_="" ns3:_="">
    <xsd:import namespace="787f4b84-5a99-462b-88c9-ad4c76e80408"/>
    <xsd:import namespace="dc1022e2-134e-4c29-b372-da94a27585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f4b84-5a99-462b-88c9-ad4c76e80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1022e2-134e-4c29-b372-da94a275850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06e88b-4e61-4e5e-8e19-0350a3ed015f}" ma:internalName="TaxCatchAll" ma:showField="CatchAllData" ma:web="dc1022e2-134e-4c29-b372-da94a27585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87f4b84-5a99-462b-88c9-ad4c76e80408">
      <Terms xmlns="http://schemas.microsoft.com/office/infopath/2007/PartnerControls"/>
    </lcf76f155ced4ddcb4097134ff3c332f>
    <TaxCatchAll xmlns="dc1022e2-134e-4c29-b372-da94a2758503" xsi:nil="true"/>
    <SharedWithUsers xmlns="dc1022e2-134e-4c29-b372-da94a2758503">
      <UserInfo>
        <DisplayName>Mette Rabæk Poulsen</DisplayName>
        <AccountId>18</AccountId>
        <AccountType/>
      </UserInfo>
    </SharedWithUsers>
  </documentManagement>
</p:properties>
</file>

<file path=customXml/itemProps1.xml><?xml version="1.0" encoding="utf-8"?>
<ds:datastoreItem xmlns:ds="http://schemas.openxmlformats.org/officeDocument/2006/customXml" ds:itemID="{F0468239-3907-4D65-9FF1-A8FA6DEA777C}">
  <ds:schemaRefs>
    <ds:schemaRef ds:uri="http://schemas.microsoft.com/sharepoint/v3/contenttype/forms"/>
  </ds:schemaRefs>
</ds:datastoreItem>
</file>

<file path=customXml/itemProps2.xml><?xml version="1.0" encoding="utf-8"?>
<ds:datastoreItem xmlns:ds="http://schemas.openxmlformats.org/officeDocument/2006/customXml" ds:itemID="{48172538-65F6-4B32-A658-3C80946BA16B}">
  <ds:schemaRefs>
    <ds:schemaRef ds:uri="787f4b84-5a99-462b-88c9-ad4c76e80408"/>
    <ds:schemaRef ds:uri="dc1022e2-134e-4c29-b372-da94a2758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488F2C-ADCF-4E91-9897-66A561E58E7F}">
  <ds:schemaRefs>
    <ds:schemaRef ds:uri="787f4b84-5a99-462b-88c9-ad4c76e80408"/>
    <ds:schemaRef ds:uri="http://schemas.openxmlformats.org/package/2006/metadata/core-properties"/>
    <ds:schemaRef ds:uri="http://purl.org/dc/elements/1.1/"/>
    <ds:schemaRef ds:uri="http://schemas.microsoft.com/office/infopath/2007/PartnerControls"/>
    <ds:schemaRef ds:uri="dc1022e2-134e-4c29-b372-da94a2758503"/>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21</TotalTime>
  <Words>1727</Words>
  <Application>Microsoft Office PowerPoint</Application>
  <PresentationFormat>Widescreen</PresentationFormat>
  <Paragraphs>138</Paragraphs>
  <Slides>12</Slides>
  <Notes>11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12</vt:i4>
      </vt:variant>
    </vt:vector>
  </HeadingPairs>
  <TitlesOfParts>
    <vt:vector size="18" baseType="lpstr">
      <vt:lpstr>Arial</vt:lpstr>
      <vt:lpstr>Avenir Next LT Pro</vt:lpstr>
      <vt:lpstr>Calibri</vt:lpstr>
      <vt:lpstr>Calibri Light</vt:lpstr>
      <vt:lpstr>Sniff Medium</vt:lpstr>
      <vt:lpstr>Office-tema</vt:lpstr>
      <vt:lpstr>Infomøde om Orlaprisen 2024</vt:lpstr>
      <vt:lpstr>Velkommen  </vt:lpstr>
      <vt:lpstr>Om Orlaprisen</vt:lpstr>
      <vt:lpstr>Statistik - Orlaprisen 2023</vt:lpstr>
      <vt:lpstr>Indstilling af bøger</vt:lpstr>
      <vt:lpstr>Kriterier for indstilling til Orlaprisen 2024</vt:lpstr>
      <vt:lpstr>Tidsplan</vt:lpstr>
      <vt:lpstr>De gode historier</vt:lpstr>
      <vt:lpstr>Nomineringer</vt:lpstr>
      <vt:lpstr>Støt Orlaprisen</vt:lpstr>
      <vt:lpstr>Husk</vt:lpstr>
      <vt:lpstr>Spørgsmål</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Infomøde om Orlaprisen 2023</dc:title>
  <dc:creator>Mette Rabæk Poulsen</dc:creator>
  <cp:lastModifiedBy>Mette Rabæk Poulsen</cp:lastModifiedBy>
  <cp:revision>2</cp:revision>
  <dcterms:created xsi:type="dcterms:W3CDTF">2023-04-27T11:44:30Z</dcterms:created>
  <dcterms:modified xsi:type="dcterms:W3CDTF">2024-05-16T08:59:02Z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0x0101004856DB9D56F85F4AA663A423B3089991</vt:lpwstr>
  </property>
  <property fmtid="{D5CDD505-2E9C-101B-9397-08002B2CF9AE}" pid="3" name="MediaServiceImageTags">
    <vt:lpwstr/>
  </property>
</Properties>
</file>